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Lst>
  <p:notesMasterIdLst>
    <p:notesMasterId r:id="rId30"/>
  </p:notesMasterIdLst>
  <p:sldIdLst>
    <p:sldId id="267" r:id="rId2"/>
    <p:sldId id="268" r:id="rId3"/>
    <p:sldId id="269" r:id="rId4"/>
    <p:sldId id="270" r:id="rId5"/>
    <p:sldId id="271" r:id="rId6"/>
    <p:sldId id="272" r:id="rId7"/>
    <p:sldId id="273" r:id="rId8"/>
    <p:sldId id="274" r:id="rId9"/>
    <p:sldId id="277" r:id="rId10"/>
    <p:sldId id="278" r:id="rId11"/>
    <p:sldId id="281" r:id="rId12"/>
    <p:sldId id="282" r:id="rId13"/>
    <p:sldId id="283" r:id="rId14"/>
    <p:sldId id="284" r:id="rId15"/>
    <p:sldId id="285" r:id="rId16"/>
    <p:sldId id="286" r:id="rId17"/>
    <p:sldId id="292" r:id="rId18"/>
    <p:sldId id="293" r:id="rId19"/>
    <p:sldId id="294" r:id="rId20"/>
    <p:sldId id="298" r:id="rId21"/>
    <p:sldId id="301" r:id="rId22"/>
    <p:sldId id="302" r:id="rId23"/>
    <p:sldId id="303" r:id="rId24"/>
    <p:sldId id="309" r:id="rId25"/>
    <p:sldId id="310" r:id="rId26"/>
    <p:sldId id="311" r:id="rId27"/>
    <p:sldId id="312" r:id="rId28"/>
    <p:sldId id="315"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C8239-A7B7-46BD-9B3D-82187403F7EC}">
  <a:tblStyle styleId="{DA5C8239-A7B7-46BD-9B3D-82187403F7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151B4-6E85-45D4-B9F8-89982BB44445}"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0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60846d15a_0_1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560846d15a_0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5bd6432ce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5bd6432ce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5bd6432ce9_0_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8" name="Google Shape;1028;g5bd6432ce9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bd6432ce9_0_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5" name="Google Shape;1045;g5bd6432ce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bd6432ce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5bd6432ce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bd6432ce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bd6432ce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5bd6432ce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5bd6432ce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5bd6432ce9_0_1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2" name="Google Shape;1092;g5bd6432ce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5bd6432ce9_0_2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5bd6432ce9_0_2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5bd6432ce9_0_2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5bd6432ce9_0_2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0bdd5a0580_4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0bdd5a0580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560846d15a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560846d15a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0bdd5a0580_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0bdd5a0580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61c648e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61c648e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561c648ef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561c648ef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61c648ef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61c648ef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561c648ef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561c648ef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561c648ef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561c648ef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561c648ef4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561c648ef4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561c648ef4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561c648ef4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0bdd5a0580_4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10bdd5a0580_4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560846d15a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560846d15a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60846d15a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560846d15a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60846d15a_0_1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60846d15a_0_1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560846d15a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560846d15a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60846d15a_0_1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60846d15a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60846d15a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560846d15a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d6432ce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d6432ce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 name="Google Shape;23;p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 name="Google Shape;24;p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27"/>
        <p:cNvGrpSpPr/>
        <p:nvPr/>
      </p:nvGrpSpPr>
      <p:grpSpPr>
        <a:xfrm>
          <a:off x="0" y="0"/>
          <a:ext cx="0" cy="0"/>
          <a:chOff x="0" y="0"/>
          <a:chExt cx="0" cy="0"/>
        </a:xfrm>
      </p:grpSpPr>
      <p:sp>
        <p:nvSpPr>
          <p:cNvPr id="128" name="Google Shape;128;p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{DA5C8239-A7B7-46BD-9B3D-82187403F7EC}</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32" name="Google Shape;132;p1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{DA5C8239-A7B7-46BD-9B3D-82187403F7EC}</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38" name="Google Shape;138;p1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5" name="Google Shape;145;p18"/>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46" name="Google Shape;146;p18"/>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150" name="Google Shape;15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1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0" name="Google Shape;160;p1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4" name="Google Shape;174;p2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77" name="Google Shape;177;p2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81" name="Google Shape;181;p2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82" name="Google Shape;182;p20"/>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0"/>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p20"/>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20"/>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2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09" name="Google Shape;209;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14" name="Google Shape;214;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5" name="Google Shape;21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17" name="Google Shape;217;p24"/>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3" name="Google Shape;223;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5" name="Google Shape;225;p2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6" name="Google Shape;226;p2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7" name="Google Shape;227;p2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8" name="Google Shape;228;p2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1. Numbered 1–4">
  <p:cSld name="CUSTOM_2_7_1_6">
    <p:spTree>
      <p:nvGrpSpPr>
        <p:cNvPr id="1"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 name="Google Shape;232;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33" name="Google Shape;233;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7" name="Google Shape;247;p2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8" name="Google Shape;248;p2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2" name="Google Shape;252;p2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3" name="Google Shape;253;p2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4" name="Google Shape;254;p2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2. Numbered 1–3">
  <p:cSld name="CUSTOM_2_7_1_5_2_2">
    <p:spTree>
      <p:nvGrpSpPr>
        <p:cNvPr id="1"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59" name="Google Shape;259;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0" name="Google Shape;270;p2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1" name="Google Shape;271;p2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4" name="Google Shape;274;p2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5" name="Google Shape;275;p2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 name="Google Shape;27;p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8" name="Google Shape;28;p5"/>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0" name="Google Shape;280;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2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2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2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2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 name="Google Shape;311;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2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 name="Google Shape;338;p2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2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2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5. Numbered 1–3">
  <p:cSld name="CUSTOM_2_7_1_5_2_1_1">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7" name="Google Shape;387;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9" name="Google Shape;389;p3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97" name="Google Shape;397;p3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02" name="Google Shape;402;p3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04" name="Google Shape;404;p3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5. Labelled (3 columns)">
  <p:cSld name="CUSTOM_2_7_1_5_2_2_1">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8" name="Google Shape;408;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32"/>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12" name="Google Shape;412;p32"/>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16" name="Google Shape;416;p32"/>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1" name="Google Shape;421;p32"/>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3" name="Google Shape;423;p3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4" name="Google Shape;424;p32"/>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25" name="Google Shape;425;p32"/>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26" name="Google Shape;426;p32"/>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6. Numbered 1–2">
  <p:cSld name="CUSTOM_2_7_1_5_2_1_1_1">
    <p:spTree>
      <p:nvGrpSpPr>
        <p:cNvPr id="1"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1" name="Google Shape;43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33"/>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33"/>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3"/>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3"/>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33"/>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3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7. Bullets 1–4 (Blue)">
  <p:cSld name="CUSTOM_2_7_1_6_1_2_1">
    <p:spTree>
      <p:nvGrpSpPr>
        <p:cNvPr id="1"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2" name="Google Shape;452;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4" name="Google Shape;454;p3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464" name="Google Shape;464;p3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3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468"/>
        <p:cNvGrpSpPr/>
        <p:nvPr/>
      </p:nvGrpSpPr>
      <p:grpSpPr>
        <a:xfrm>
          <a:off x="0" y="0"/>
          <a:ext cx="0" cy="0"/>
          <a:chOff x="0" y="0"/>
          <a:chExt cx="0" cy="0"/>
        </a:xfrm>
      </p:grpSpPr>
      <p:sp>
        <p:nvSpPr>
          <p:cNvPr id="469" name="Google Shape;469;p3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 name="Google Shape;476;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8" name="Google Shape;478;p3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83" name="Google Shape;483;p3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3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86"/>
        <p:cNvGrpSpPr/>
        <p:nvPr/>
      </p:nvGrpSpPr>
      <p:grpSpPr>
        <a:xfrm>
          <a:off x="0" y="0"/>
          <a:ext cx="0" cy="0"/>
          <a:chOff x="0" y="0"/>
          <a:chExt cx="0" cy="0"/>
        </a:xfrm>
      </p:grpSpPr>
      <p:sp>
        <p:nvSpPr>
          <p:cNvPr id="487" name="Google Shape;487;p3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4" name="Google Shape;49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 name="Google Shape;49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03" name="Google Shape;503;p36"/>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36"/>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6"/>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6"/>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08"/>
        <p:cNvGrpSpPr/>
        <p:nvPr/>
      </p:nvGrpSpPr>
      <p:grpSpPr>
        <a:xfrm>
          <a:off x="0" y="0"/>
          <a:ext cx="0" cy="0"/>
          <a:chOff x="0" y="0"/>
          <a:chExt cx="0" cy="0"/>
        </a:xfrm>
      </p:grpSpPr>
      <p:sp>
        <p:nvSpPr>
          <p:cNvPr id="509" name="Google Shape;509;p3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6" name="Google Shape;51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22" name="Google Shape;522;p37"/>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7"/>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7"/>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 name="Google Shape;34;p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5" name="Google Shape;35;p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 name="Google Shape;37;p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8" name="Google Shape;38;p6"/>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26"/>
        <p:cNvGrpSpPr/>
        <p:nvPr/>
      </p:nvGrpSpPr>
      <p:grpSpPr>
        <a:xfrm>
          <a:off x="0" y="0"/>
          <a:ext cx="0" cy="0"/>
          <a:chOff x="0" y="0"/>
          <a:chExt cx="0" cy="0"/>
        </a:xfrm>
      </p:grpSpPr>
      <p:sp>
        <p:nvSpPr>
          <p:cNvPr id="527" name="Google Shape;527;p3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43" name="Google Shape;543;p38"/>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8"/>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5" name="Google Shape;545;p38"/>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38"/>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63" name="Google Shape;563;p39"/>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4" name="Google Shape;564;p39"/>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39"/>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70" name="Google Shape;570;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0"/>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0"/>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0"/>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40"/>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92" name="Google Shape;592;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96" name="Google Shape;59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7" name="Google Shape;59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9" name="Google Shape;599;p41"/>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41"/>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1"/>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10" name="Google Shape;610;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42"/>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cxnSp>
        <p:nvCxnSpPr>
          <p:cNvPr id="614" name="Google Shape;61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4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16" name="Google Shape;616;p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22" name="Google Shape;62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41" name="Google Shape;641;p42"/>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2"/>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42"/>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42"/>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2"/>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2"/>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49" name="Google Shape;649;p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1" name="Google Shape;651;p4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52" name="Google Shape;65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53" name="Google Shape;65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3"/>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58" name="Google Shape;658;p43"/>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3"/>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63" name="Google Shape;663;p43"/>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43"/>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68" name="Google Shape;668;p43"/>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9" name="Google Shape;669;p43"/>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73" name="Google Shape;673;p43"/>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3"/>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78" name="Google Shape;678;p43"/>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9" name="Google Shape;679;p43"/>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3" name="Google Shape;683;p43"/>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3"/>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8" name="Google Shape;688;p43"/>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_1_1">
    <p:spTree>
      <p:nvGrpSpPr>
        <p:cNvPr id="1"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8" name="Google Shape;698;p45"/>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5"/>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50"/>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37" name="Google Shape;737;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1" name="Google Shape;41;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43" name="Google Shape;743;p52"/>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44" name="Google Shape;744;p52"/>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49" name="Google Shape;749;p5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51" name="Google Shape;751;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1. Watch a Video">
  <p:cSld name="CUSTOM_3_2">
    <p:spTree>
      <p:nvGrpSpPr>
        <p:cNvPr id="1"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756" name="Google Shape;756;p5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764" name="Google Shape;76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6" name="Google Shape;776;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81" name="Google Shape;78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4" name="Google Shape;784;p58"/>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8"/>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787" name="Google Shape;787;p58"/>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788" name="Google Shape;788;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_1_1">
    <p:spTree>
      <p:nvGrpSpPr>
        <p:cNvPr id="1"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1" name="Google Shape;51;p9"/>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2" name="Google Shape;52;p9"/>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53" name="Google Shape;53;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10"/>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7" name="Google Shape;57;p10"/>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58" name="Google Shape;58;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1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2" name="Google Shape;72;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87" name="Google Shape;87;p14"/>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07" name="Google Shape;107;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5"/>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15"/>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15" name="Google Shape;115;p1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24" name="Google Shape;124;p15"/>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8" r:id="rId7"/>
    <p:sldLayoutId id="2147483660" r:id="rId8"/>
    <p:sldLayoutId id="2147483661" r:id="rId9"/>
    <p:sldLayoutId id="2147483662" r:id="rId10"/>
    <p:sldLayoutId id="2147483663" r:id="rId11"/>
    <p:sldLayoutId id="2147483664" r:id="rId12"/>
    <p:sldLayoutId id="2147483665" r:id="rId13"/>
    <p:sldLayoutId id="2147483666"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1"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Formulas</a:t>
            </a:r>
            <a:endParaRPr/>
          </a:p>
        </p:txBody>
      </p:sp>
      <p:sp>
        <p:nvSpPr>
          <p:cNvPr id="903" name="Google Shape;90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There are multiple ways to select data in a formula</a:t>
            </a:r>
            <a:endParaRPr/>
          </a:p>
        </p:txBody>
      </p:sp>
      <p:sp>
        <p:nvSpPr>
          <p:cNvPr id="1009" name="Google Shape;1009;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But we can name a range of values to make interpreting formulas easier!</a:t>
            </a:r>
            <a:endParaRPr/>
          </a:p>
        </p:txBody>
      </p:sp>
      <p:sp>
        <p:nvSpPr>
          <p:cNvPr id="1010" name="Google Shape;1010;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1" name="Google Shape;1011;p8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p:txBody>
      </p:sp>
      <p:graphicFrame>
        <p:nvGraphicFramePr>
          <p:cNvPr id="1012" name="Google Shape;1012;p81"/>
          <p:cNvGraphicFramePr/>
          <p:nvPr/>
        </p:nvGraphicFramePr>
        <p:xfrm>
          <a:off x="543713" y="2240125"/>
          <a:ext cx="3196625" cy="1710425"/>
        </p:xfrm>
        <a:graphic>
          <a:graphicData uri="http://schemas.openxmlformats.org/drawingml/2006/table">
            <a:tbl>
              <a:tblPr>
                <a:noFill/>
                <a:tableStyleId>{DA5C8239-A7B7-46BD-9B3D-82187403F7EC}</a:tableStyleId>
              </a:tblPr>
              <a:tblGrid>
                <a:gridCol w="458125">
                  <a:extLst>
                    <a:ext uri="{9D8B030D-6E8A-4147-A177-3AD203B41FA5}">
                      <a16:colId xmlns:a16="http://schemas.microsoft.com/office/drawing/2014/main" val="20000"/>
                    </a:ext>
                  </a:extLst>
                </a:gridCol>
                <a:gridCol w="864900">
                  <a:extLst>
                    <a:ext uri="{9D8B030D-6E8A-4147-A177-3AD203B41FA5}">
                      <a16:colId xmlns:a16="http://schemas.microsoft.com/office/drawing/2014/main" val="20001"/>
                    </a:ext>
                  </a:extLst>
                </a:gridCol>
                <a:gridCol w="1312750">
                  <a:extLst>
                    <a:ext uri="{9D8B030D-6E8A-4147-A177-3AD203B41FA5}">
                      <a16:colId xmlns:a16="http://schemas.microsoft.com/office/drawing/2014/main" val="20002"/>
                    </a:ext>
                  </a:extLst>
                </a:gridCol>
                <a:gridCol w="56085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sz="3600" i="1">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013" name="Google Shape;1013;p81"/>
          <p:cNvSpPr/>
          <p:nvPr/>
        </p:nvSpPr>
        <p:spPr>
          <a:xfrm>
            <a:off x="4112825" y="2696250"/>
            <a:ext cx="812100" cy="334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14" name="Google Shape;1014;p81"/>
          <p:cNvGraphicFramePr/>
          <p:nvPr/>
        </p:nvGraphicFramePr>
        <p:xfrm>
          <a:off x="5297388" y="2240113"/>
          <a:ext cx="3196625" cy="1710425"/>
        </p:xfrm>
        <a:graphic>
          <a:graphicData uri="http://schemas.openxmlformats.org/drawingml/2006/table">
            <a:tbl>
              <a:tblPr>
                <a:noFill/>
                <a:tableStyleId>{DA5C8239-A7B7-46BD-9B3D-82187403F7EC}</a:tableStyleId>
              </a:tblPr>
              <a:tblGrid>
                <a:gridCol w="458125">
                  <a:extLst>
                    <a:ext uri="{9D8B030D-6E8A-4147-A177-3AD203B41FA5}">
                      <a16:colId xmlns:a16="http://schemas.microsoft.com/office/drawing/2014/main" val="20000"/>
                    </a:ext>
                  </a:extLst>
                </a:gridCol>
                <a:gridCol w="864900">
                  <a:extLst>
                    <a:ext uri="{9D8B030D-6E8A-4147-A177-3AD203B41FA5}">
                      <a16:colId xmlns:a16="http://schemas.microsoft.com/office/drawing/2014/main" val="20001"/>
                    </a:ext>
                  </a:extLst>
                </a:gridCol>
                <a:gridCol w="1312750">
                  <a:extLst>
                    <a:ext uri="{9D8B030D-6E8A-4147-A177-3AD203B41FA5}">
                      <a16:colId xmlns:a16="http://schemas.microsoft.com/office/drawing/2014/main" val="20002"/>
                    </a:ext>
                  </a:extLst>
                </a:gridCol>
                <a:gridCol w="56085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prices</a:t>
                      </a:r>
                      <a:r>
                        <a:rPr lang="en" sz="3600">
                          <a:solidFill>
                            <a:srgbClr val="00FFFF"/>
                          </a:solidFill>
                          <a:latin typeface="Inconsolata"/>
                          <a:ea typeface="Inconsolata"/>
                          <a:cs typeface="Inconsolata"/>
                          <a:sym typeface="Inconsolata"/>
                        </a:rPr>
                        <a:t>)</a:t>
                      </a:r>
                      <a:endParaRPr sz="3600" i="1">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p84"/>
          <p:cNvPicPr preferRelativeResize="0"/>
          <p:nvPr/>
        </p:nvPicPr>
        <p:blipFill rotWithShape="1">
          <a:blip r:embed="rId3">
            <a:alphaModFix/>
          </a:blip>
          <a:srcRect/>
          <a:stretch/>
        </p:blipFill>
        <p:spPr>
          <a:xfrm rot="5400000">
            <a:off x="5863649" y="1464040"/>
            <a:ext cx="1510001" cy="1145930"/>
          </a:xfrm>
          <a:prstGeom prst="rect">
            <a:avLst/>
          </a:prstGeom>
          <a:noFill/>
          <a:ln>
            <a:noFill/>
          </a:ln>
        </p:spPr>
      </p:pic>
      <p:pic>
        <p:nvPicPr>
          <p:cNvPr id="1031" name="Google Shape;1031;p84"/>
          <p:cNvPicPr preferRelativeResize="0"/>
          <p:nvPr/>
        </p:nvPicPr>
        <p:blipFill rotWithShape="1">
          <a:blip r:embed="rId4">
            <a:alphaModFix/>
          </a:blip>
          <a:srcRect/>
          <a:stretch/>
        </p:blipFill>
        <p:spPr>
          <a:xfrm rot="5400000">
            <a:off x="152677" y="2261275"/>
            <a:ext cx="1959154" cy="1486788"/>
          </a:xfrm>
          <a:prstGeom prst="rect">
            <a:avLst/>
          </a:prstGeom>
          <a:noFill/>
          <a:ln>
            <a:noFill/>
          </a:ln>
        </p:spPr>
      </p:pic>
      <p:sp>
        <p:nvSpPr>
          <p:cNvPr id="1032" name="Google Shape;1032;p84"/>
          <p:cNvSpPr/>
          <p:nvPr/>
        </p:nvSpPr>
        <p:spPr>
          <a:xfrm rot="-5400000">
            <a:off x="3760472" y="487215"/>
            <a:ext cx="400500" cy="3992100"/>
          </a:xfrm>
          <a:prstGeom prst="downArrow">
            <a:avLst>
              <a:gd name="adj1" fmla="val 60220"/>
              <a:gd name="adj2" fmla="val 50000"/>
            </a:avLst>
          </a:prstGeom>
          <a:solidFill>
            <a:srgbClr val="B6D6FF">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3" name="Google Shape;1033;p84"/>
          <p:cNvSpPr txBox="1"/>
          <p:nvPr/>
        </p:nvSpPr>
        <p:spPr>
          <a:xfrm>
            <a:off x="2063413" y="2067444"/>
            <a:ext cx="32295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criteria is met…</a:t>
            </a:r>
            <a:endParaRPr sz="1100">
              <a:latin typeface="Inconsolata"/>
              <a:ea typeface="Inconsolata"/>
              <a:cs typeface="Inconsolata"/>
              <a:sym typeface="Inconsolata"/>
            </a:endParaRPr>
          </a:p>
        </p:txBody>
      </p:sp>
      <p:sp>
        <p:nvSpPr>
          <p:cNvPr id="1034" name="Google Shape;1034;p84"/>
          <p:cNvSpPr txBox="1"/>
          <p:nvPr/>
        </p:nvSpPr>
        <p:spPr>
          <a:xfrm>
            <a:off x="388861" y="2799827"/>
            <a:ext cx="12180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1035" name="Google Shape;1035;p84"/>
          <p:cNvSpPr txBox="1"/>
          <p:nvPr/>
        </p:nvSpPr>
        <p:spPr>
          <a:xfrm>
            <a:off x="2063413" y="3125015"/>
            <a:ext cx="3690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criteria is </a:t>
            </a:r>
            <a:r>
              <a:rPr lang="en" sz="1800" b="1" i="1">
                <a:solidFill>
                  <a:schemeClr val="dk1"/>
                </a:solidFill>
                <a:highlight>
                  <a:srgbClr val="FFFF00"/>
                </a:highlight>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met…</a:t>
            </a:r>
            <a:endParaRPr sz="1100">
              <a:latin typeface="Inconsolata"/>
              <a:ea typeface="Inconsolata"/>
              <a:cs typeface="Inconsolata"/>
              <a:sym typeface="Inconsolata"/>
            </a:endParaRPr>
          </a:p>
        </p:txBody>
      </p:sp>
      <p:sp>
        <p:nvSpPr>
          <p:cNvPr id="1036" name="Google Shape;1036;p84"/>
          <p:cNvSpPr txBox="1"/>
          <p:nvPr/>
        </p:nvSpPr>
        <p:spPr>
          <a:xfrm>
            <a:off x="6036250" y="1728518"/>
            <a:ext cx="9093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lt1"/>
                </a:solidFill>
                <a:latin typeface="Roboto"/>
                <a:ea typeface="Roboto"/>
                <a:cs typeface="Roboto"/>
                <a:sym typeface="Roboto"/>
              </a:rPr>
              <a:t>Step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2a</a:t>
            </a:r>
            <a:endParaRPr sz="1100">
              <a:latin typeface="Roboto"/>
              <a:ea typeface="Roboto"/>
              <a:cs typeface="Roboto"/>
              <a:sym typeface="Roboto"/>
            </a:endParaRPr>
          </a:p>
        </p:txBody>
      </p:sp>
      <p:sp>
        <p:nvSpPr>
          <p:cNvPr id="1037" name="Google Shape;1037;p84"/>
          <p:cNvSpPr/>
          <p:nvPr/>
        </p:nvSpPr>
        <p:spPr>
          <a:xfrm rot="-5400000">
            <a:off x="3760473" y="1587680"/>
            <a:ext cx="400500" cy="3992100"/>
          </a:xfrm>
          <a:prstGeom prst="downArrow">
            <a:avLst>
              <a:gd name="adj1" fmla="val 60220"/>
              <a:gd name="adj2" fmla="val 50000"/>
            </a:avLst>
          </a:prstGeom>
          <a:solidFill>
            <a:srgbClr val="B6D6FF">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38" name="Google Shape;1038;p84"/>
          <p:cNvPicPr preferRelativeResize="0"/>
          <p:nvPr/>
        </p:nvPicPr>
        <p:blipFill rotWithShape="1">
          <a:blip r:embed="rId3">
            <a:alphaModFix/>
          </a:blip>
          <a:srcRect/>
          <a:stretch/>
        </p:blipFill>
        <p:spPr>
          <a:xfrm rot="5400000">
            <a:off x="5863649" y="3480176"/>
            <a:ext cx="1510001" cy="1145930"/>
          </a:xfrm>
          <a:prstGeom prst="rect">
            <a:avLst/>
          </a:prstGeom>
          <a:noFill/>
          <a:ln>
            <a:noFill/>
          </a:ln>
        </p:spPr>
      </p:pic>
      <p:sp>
        <p:nvSpPr>
          <p:cNvPr id="1039" name="Google Shape;1039;p84"/>
          <p:cNvSpPr txBox="1"/>
          <p:nvPr/>
        </p:nvSpPr>
        <p:spPr>
          <a:xfrm>
            <a:off x="6045684" y="3751619"/>
            <a:ext cx="9093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a:solidFill>
                  <a:schemeClr val="lt1"/>
                </a:solidFill>
                <a:latin typeface="Roboto"/>
                <a:ea typeface="Roboto"/>
                <a:cs typeface="Roboto"/>
                <a:sym typeface="Roboto"/>
              </a:rPr>
              <a:t>Step 2b</a:t>
            </a:r>
            <a:endParaRPr sz="1100">
              <a:latin typeface="Roboto"/>
              <a:ea typeface="Roboto"/>
              <a:cs typeface="Roboto"/>
              <a:sym typeface="Roboto"/>
            </a:endParaRPr>
          </a:p>
        </p:txBody>
      </p:sp>
      <p:sp>
        <p:nvSpPr>
          <p:cNvPr id="1040" name="Google Shape;1040;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 If This, Then That</a:t>
            </a:r>
            <a:endParaRPr/>
          </a:p>
        </p:txBody>
      </p:sp>
      <p:sp>
        <p:nvSpPr>
          <p:cNvPr id="1041" name="Google Shape;1041;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Conditionals present a way to control the flow of logic based on certain criteria being met. This is a </a:t>
            </a:r>
            <a:r>
              <a:rPr lang="en" b="1"/>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1042" name="Google Shape;1042;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p85"/>
          <p:cNvPicPr preferRelativeResize="0"/>
          <p:nvPr/>
        </p:nvPicPr>
        <p:blipFill rotWithShape="1">
          <a:blip r:embed="rId3">
            <a:alphaModFix/>
          </a:blip>
          <a:srcRect/>
          <a:stretch/>
        </p:blipFill>
        <p:spPr>
          <a:xfrm rot="5400000">
            <a:off x="5863649" y="1464040"/>
            <a:ext cx="1510001" cy="1145930"/>
          </a:xfrm>
          <a:prstGeom prst="rect">
            <a:avLst/>
          </a:prstGeom>
          <a:noFill/>
          <a:ln>
            <a:noFill/>
          </a:ln>
        </p:spPr>
      </p:pic>
      <p:pic>
        <p:nvPicPr>
          <p:cNvPr id="1048" name="Google Shape;1048;p85"/>
          <p:cNvPicPr preferRelativeResize="0"/>
          <p:nvPr/>
        </p:nvPicPr>
        <p:blipFill rotWithShape="1">
          <a:blip r:embed="rId4">
            <a:alphaModFix/>
          </a:blip>
          <a:srcRect/>
          <a:stretch/>
        </p:blipFill>
        <p:spPr>
          <a:xfrm rot="5400000">
            <a:off x="152677" y="2261275"/>
            <a:ext cx="1959154" cy="1486788"/>
          </a:xfrm>
          <a:prstGeom prst="rect">
            <a:avLst/>
          </a:prstGeom>
          <a:noFill/>
          <a:ln>
            <a:noFill/>
          </a:ln>
        </p:spPr>
      </p:pic>
      <p:sp>
        <p:nvSpPr>
          <p:cNvPr id="1049" name="Google Shape;1049;p85"/>
          <p:cNvSpPr/>
          <p:nvPr/>
        </p:nvSpPr>
        <p:spPr>
          <a:xfrm rot="-5400000">
            <a:off x="3760472" y="487215"/>
            <a:ext cx="400500" cy="3992100"/>
          </a:xfrm>
          <a:prstGeom prst="downArrow">
            <a:avLst>
              <a:gd name="adj1" fmla="val 60220"/>
              <a:gd name="adj2" fmla="val 50000"/>
            </a:avLst>
          </a:prstGeom>
          <a:solidFill>
            <a:srgbClr val="B6D6FF">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0" name="Google Shape;1050;p85"/>
          <p:cNvSpPr txBox="1"/>
          <p:nvPr/>
        </p:nvSpPr>
        <p:spPr>
          <a:xfrm>
            <a:off x="6042349" y="2090965"/>
            <a:ext cx="9093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Arial"/>
                <a:ea typeface="Arial"/>
                <a:cs typeface="Arial"/>
                <a:sym typeface="Arial"/>
              </a:rPr>
              <a:t>Set Cell to </a:t>
            </a:r>
            <a:r>
              <a:rPr lang="en" sz="1800" b="1">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051" name="Google Shape;1051;p85"/>
          <p:cNvSpPr/>
          <p:nvPr/>
        </p:nvSpPr>
        <p:spPr>
          <a:xfrm rot="-5400000">
            <a:off x="3760473" y="1587680"/>
            <a:ext cx="400500" cy="3992100"/>
          </a:xfrm>
          <a:prstGeom prst="downArrow">
            <a:avLst>
              <a:gd name="adj1" fmla="val 60220"/>
              <a:gd name="adj2" fmla="val 50000"/>
            </a:avLst>
          </a:prstGeom>
          <a:solidFill>
            <a:srgbClr val="FFC000">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52" name="Google Shape;1052;p85"/>
          <p:cNvPicPr preferRelativeResize="0"/>
          <p:nvPr/>
        </p:nvPicPr>
        <p:blipFill rotWithShape="1">
          <a:blip r:embed="rId5">
            <a:alphaModFix/>
          </a:blip>
          <a:srcRect/>
          <a:stretch/>
        </p:blipFill>
        <p:spPr>
          <a:xfrm rot="5400000">
            <a:off x="5863649" y="3480176"/>
            <a:ext cx="1510001" cy="1145930"/>
          </a:xfrm>
          <a:prstGeom prst="rect">
            <a:avLst/>
          </a:prstGeom>
          <a:noFill/>
          <a:ln>
            <a:noFill/>
          </a:ln>
        </p:spPr>
      </p:pic>
      <p:sp>
        <p:nvSpPr>
          <p:cNvPr id="1053" name="Google Shape;1053;p85"/>
          <p:cNvSpPr txBox="1"/>
          <p:nvPr/>
        </p:nvSpPr>
        <p:spPr>
          <a:xfrm>
            <a:off x="396308" y="2674291"/>
            <a:ext cx="11712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lt1"/>
                </a:solidFill>
                <a:latin typeface="Arial"/>
                <a:ea typeface="Arial"/>
                <a:cs typeface="Arial"/>
                <a:sym typeface="Arial"/>
              </a:rPr>
              <a:t>Determine </a:t>
            </a:r>
            <a:r>
              <a:rPr lang="en" sz="2100" b="1">
                <a:solidFill>
                  <a:schemeClr val="lt1"/>
                </a:solidFill>
                <a:latin typeface="Inconsolata"/>
                <a:ea typeface="Inconsolata"/>
                <a:cs typeface="Inconsolata"/>
                <a:sym typeface="Inconsolata"/>
              </a:rPr>
              <a:t>D2</a:t>
            </a:r>
            <a:r>
              <a:rPr lang="en" sz="1500">
                <a:solidFill>
                  <a:schemeClr val="lt1"/>
                </a:solidFill>
                <a:latin typeface="Arial"/>
                <a:ea typeface="Arial"/>
                <a:cs typeface="Arial"/>
                <a:sym typeface="Arial"/>
              </a:rPr>
              <a:t>’s Value</a:t>
            </a:r>
            <a:endParaRPr sz="1100"/>
          </a:p>
        </p:txBody>
      </p:sp>
      <p:sp>
        <p:nvSpPr>
          <p:cNvPr id="1054" name="Google Shape;1054;p85"/>
          <p:cNvSpPr txBox="1"/>
          <p:nvPr/>
        </p:nvSpPr>
        <p:spPr>
          <a:xfrm>
            <a:off x="2046692" y="2037608"/>
            <a:ext cx="32295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a:t>
            </a:r>
            <a:r>
              <a:rPr lang="en" sz="1800" b="1">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&gt; 5</a:t>
            </a:r>
            <a:endParaRPr sz="1100">
              <a:latin typeface="Inconsolata"/>
              <a:ea typeface="Inconsolata"/>
              <a:cs typeface="Inconsolata"/>
              <a:sym typeface="Inconsolata"/>
            </a:endParaRPr>
          </a:p>
        </p:txBody>
      </p:sp>
      <p:sp>
        <p:nvSpPr>
          <p:cNvPr id="1055" name="Google Shape;1055;p85"/>
          <p:cNvSpPr txBox="1"/>
          <p:nvPr/>
        </p:nvSpPr>
        <p:spPr>
          <a:xfrm>
            <a:off x="2046692" y="3169668"/>
            <a:ext cx="3690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a:t>
            </a:r>
            <a:r>
              <a:rPr lang="en" sz="1800" b="1">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&lt;=5</a:t>
            </a:r>
            <a:endParaRPr sz="1100">
              <a:latin typeface="Inconsolata"/>
              <a:ea typeface="Inconsolata"/>
              <a:cs typeface="Inconsolata"/>
              <a:sym typeface="Inconsolata"/>
            </a:endParaRPr>
          </a:p>
        </p:txBody>
      </p:sp>
      <p:sp>
        <p:nvSpPr>
          <p:cNvPr id="1056" name="Google Shape;1056;p85"/>
          <p:cNvSpPr txBox="1"/>
          <p:nvPr/>
        </p:nvSpPr>
        <p:spPr>
          <a:xfrm>
            <a:off x="6036250" y="3381111"/>
            <a:ext cx="9093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Arial"/>
                <a:ea typeface="Arial"/>
                <a:cs typeface="Arial"/>
                <a:sym typeface="Arial"/>
              </a:rPr>
              <a:t>Set Cell to </a:t>
            </a:r>
            <a:r>
              <a:rPr lang="en" sz="1800" b="1">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057" name="Google Shape;1057;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marL="0" lvl="0" indent="0" algn="l" rtl="0">
              <a:spcBef>
                <a:spcPts val="0"/>
              </a:spcBef>
              <a:spcAft>
                <a:spcPts val="0"/>
              </a:spcAft>
              <a:buNone/>
            </a:pPr>
            <a:endParaRPr/>
          </a:p>
        </p:txBody>
      </p:sp>
      <p:sp>
        <p:nvSpPr>
          <p:cNvPr id="1058" name="Google Shape;1058;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1059" name="Google Shape;1059;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8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But what if we want to </a:t>
            </a:r>
            <a:br>
              <a:rPr lang="en"/>
            </a:br>
            <a:r>
              <a:rPr lang="en"/>
              <a:t>combine conditions?</a:t>
            </a:r>
            <a:endParaRPr/>
          </a:p>
        </p:txBody>
      </p:sp>
      <p:sp>
        <p:nvSpPr>
          <p:cNvPr id="1065" name="Google Shape;1065;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87"/>
          <p:cNvPicPr preferRelativeResize="0"/>
          <p:nvPr/>
        </p:nvPicPr>
        <p:blipFill rotWithShape="1">
          <a:blip r:embed="rId3">
            <a:alphaModFix/>
          </a:blip>
          <a:srcRect/>
          <a:stretch/>
        </p:blipFill>
        <p:spPr>
          <a:xfrm>
            <a:off x="1289199" y="9390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1071" name="Google Shape;1071;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87"/>
          <p:cNvSpPr txBox="1"/>
          <p:nvPr/>
        </p:nvSpPr>
        <p:spPr>
          <a:xfrm>
            <a:off x="1199225" y="7396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073" name="Google Shape;1073;p87"/>
          <p:cNvSpPr txBox="1"/>
          <p:nvPr/>
        </p:nvSpPr>
        <p:spPr>
          <a:xfrm>
            <a:off x="2211925" y="2137825"/>
            <a:ext cx="6127800" cy="20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4" name="Google Shape;1074;p87"/>
          <p:cNvSpPr txBox="1"/>
          <p:nvPr/>
        </p:nvSpPr>
        <p:spPr>
          <a:xfrm>
            <a:off x="1863650" y="1873225"/>
            <a:ext cx="6624300" cy="23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Inconsolata"/>
                <a:ea typeface="Inconsolata"/>
                <a:cs typeface="Inconsolata"/>
                <a:sym typeface="Inconsolata"/>
              </a:rPr>
              <a:t>AND, NOT, OR </a:t>
            </a:r>
            <a:endParaRPr sz="4800">
              <a:latin typeface="Inconsolata"/>
              <a:ea typeface="Inconsolata"/>
              <a:cs typeface="Inconsolata"/>
              <a:sym typeface="Inconsolat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1080" name="Google Shape;108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1" name="Google Shape;1081;p88"/>
          <p:cNvGraphicFramePr/>
          <p:nvPr/>
        </p:nvGraphicFramePr>
        <p:xfrm>
          <a:off x="374075" y="24393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=IF(</a:t>
                      </a:r>
                      <a:r>
                        <a:rPr lang="en" sz="3600">
                          <a:solidFill>
                            <a:srgbClr val="FFFF00"/>
                          </a:solidFill>
                          <a:latin typeface="Inconsolata"/>
                          <a:ea typeface="Inconsolata"/>
                          <a:cs typeface="Inconsolata"/>
                          <a:sym typeface="Inconsolata"/>
                        </a:rPr>
                        <a:t>AND</a:t>
                      </a:r>
                      <a:r>
                        <a:rPr lang="en" sz="3600">
                          <a:solidFill>
                            <a:srgbClr val="F3F3F3"/>
                          </a:solidFill>
                          <a:latin typeface="Inconsolata"/>
                          <a:ea typeface="Inconsolata"/>
                          <a:cs typeface="Inconsolata"/>
                          <a:sym typeface="Inconsolata"/>
                        </a:rPr>
                        <a:t>(D2&gt;5, D2&lt;10),TRUE,FALSE)</a:t>
                      </a:r>
                      <a:endParaRPr sz="3600" i="1">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pSp>
        <p:nvGrpSpPr>
          <p:cNvPr id="1082" name="Google Shape;1082;p88"/>
          <p:cNvGrpSpPr/>
          <p:nvPr/>
        </p:nvGrpSpPr>
        <p:grpSpPr>
          <a:xfrm>
            <a:off x="374086" y="658797"/>
            <a:ext cx="969876" cy="1032344"/>
            <a:chOff x="374077" y="658776"/>
            <a:chExt cx="1268973" cy="1350705"/>
          </a:xfrm>
        </p:grpSpPr>
        <p:pic>
          <p:nvPicPr>
            <p:cNvPr id="1083" name="Google Shape;1083;p88"/>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1084" name="Google Shape;1084;p88"/>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1085" name="Google Shape;1085;p88"/>
          <p:cNvSpPr txBox="1"/>
          <p:nvPr/>
        </p:nvSpPr>
        <p:spPr>
          <a:xfrm>
            <a:off x="1384325" y="811327"/>
            <a:ext cx="34713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But what if we want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t>
            </a:r>
            <a:r>
              <a:rPr lang="en" sz="1800" b="1">
                <a:solidFill>
                  <a:srgbClr val="FF00FF"/>
                </a:solidFill>
                <a:latin typeface="Roboto"/>
                <a:ea typeface="Roboto"/>
                <a:cs typeface="Roboto"/>
                <a:sym typeface="Roboto"/>
              </a:rPr>
              <a:t>combine</a:t>
            </a:r>
            <a:r>
              <a:rPr lang="en" sz="1800" b="1">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conditions?</a:t>
            </a:r>
            <a:endParaRPr sz="1800">
              <a:latin typeface="Roboto"/>
              <a:ea typeface="Roboto"/>
              <a:cs typeface="Roboto"/>
              <a:sym typeface="Roboto"/>
            </a:endParaRPr>
          </a:p>
        </p:txBody>
      </p:sp>
      <p:grpSp>
        <p:nvGrpSpPr>
          <p:cNvPr id="1086" name="Google Shape;1086;p88"/>
          <p:cNvGrpSpPr/>
          <p:nvPr/>
        </p:nvGrpSpPr>
        <p:grpSpPr>
          <a:xfrm>
            <a:off x="4741332" y="579096"/>
            <a:ext cx="1051008" cy="1093391"/>
            <a:chOff x="5390225" y="663425"/>
            <a:chExt cx="1344000" cy="1398199"/>
          </a:xfrm>
        </p:grpSpPr>
        <p:pic>
          <p:nvPicPr>
            <p:cNvPr id="1087" name="Google Shape;1087;p88"/>
            <p:cNvPicPr preferRelativeResize="0"/>
            <p:nvPr/>
          </p:nvPicPr>
          <p:blipFill rotWithShape="1">
            <a:blip r:embed="rId4">
              <a:alphaModFix/>
            </a:blip>
            <a:srcRect/>
            <a:stretch/>
          </p:blipFill>
          <p:spPr>
            <a:xfrm>
              <a:off x="5480199" y="8628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1088" name="Google Shape;1088;p88"/>
            <p:cNvSpPr txBox="1"/>
            <p:nvPr/>
          </p:nvSpPr>
          <p:spPr>
            <a:xfrm>
              <a:off x="5390225" y="6634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089" name="Google Shape;1089;p88"/>
          <p:cNvSpPr txBox="1"/>
          <p:nvPr/>
        </p:nvSpPr>
        <p:spPr>
          <a:xfrm>
            <a:off x="5792350" y="813825"/>
            <a:ext cx="31347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Inconsolata"/>
                <a:ea typeface="Inconsolata"/>
                <a:cs typeface="Inconsolata"/>
                <a:sym typeface="Inconsolata"/>
              </a:rPr>
              <a:t>AND, NOT, OR </a:t>
            </a:r>
            <a:endParaRPr sz="3000">
              <a:latin typeface="Inconsolata"/>
              <a:ea typeface="Inconsolata"/>
              <a:cs typeface="Inconsolata"/>
              <a:sym typeface="Inconsolat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4" name="Google Shape;1094;p89"/>
          <p:cNvPicPr preferRelativeResize="0"/>
          <p:nvPr/>
        </p:nvPicPr>
        <p:blipFill rotWithShape="1">
          <a:blip r:embed="rId3">
            <a:alphaModFix/>
          </a:blip>
          <a:srcRect/>
          <a:stretch/>
        </p:blipFill>
        <p:spPr>
          <a:xfrm rot="5400000">
            <a:off x="5863649" y="1464040"/>
            <a:ext cx="1510001" cy="1145930"/>
          </a:xfrm>
          <a:prstGeom prst="rect">
            <a:avLst/>
          </a:prstGeom>
          <a:noFill/>
          <a:ln>
            <a:noFill/>
          </a:ln>
        </p:spPr>
      </p:pic>
      <p:pic>
        <p:nvPicPr>
          <p:cNvPr id="1095" name="Google Shape;1095;p89"/>
          <p:cNvPicPr preferRelativeResize="0"/>
          <p:nvPr/>
        </p:nvPicPr>
        <p:blipFill rotWithShape="1">
          <a:blip r:embed="rId4">
            <a:alphaModFix/>
          </a:blip>
          <a:srcRect/>
          <a:stretch/>
        </p:blipFill>
        <p:spPr>
          <a:xfrm rot="5400000">
            <a:off x="152677" y="2261275"/>
            <a:ext cx="1959154" cy="1486788"/>
          </a:xfrm>
          <a:prstGeom prst="rect">
            <a:avLst/>
          </a:prstGeom>
          <a:noFill/>
          <a:ln>
            <a:noFill/>
          </a:ln>
        </p:spPr>
      </p:pic>
      <p:sp>
        <p:nvSpPr>
          <p:cNvPr id="1096" name="Google Shape;1096;p89"/>
          <p:cNvSpPr/>
          <p:nvPr/>
        </p:nvSpPr>
        <p:spPr>
          <a:xfrm rot="-5400000">
            <a:off x="3760472" y="487215"/>
            <a:ext cx="400500" cy="3992100"/>
          </a:xfrm>
          <a:prstGeom prst="downArrow">
            <a:avLst>
              <a:gd name="adj1" fmla="val 60220"/>
              <a:gd name="adj2" fmla="val 50000"/>
            </a:avLst>
          </a:prstGeom>
          <a:solidFill>
            <a:srgbClr val="B6D6FF">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97" name="Google Shape;1097;p89"/>
          <p:cNvSpPr txBox="1"/>
          <p:nvPr/>
        </p:nvSpPr>
        <p:spPr>
          <a:xfrm>
            <a:off x="6042349" y="2090965"/>
            <a:ext cx="9093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Roboto"/>
                <a:ea typeface="Roboto"/>
                <a:cs typeface="Roboto"/>
                <a:sym typeface="Roboto"/>
              </a:rPr>
              <a:t>Set Cell to</a:t>
            </a:r>
            <a:r>
              <a:rPr lang="en" sz="1200" b="1">
                <a:solidFill>
                  <a:schemeClr val="dk1"/>
                </a:solidFill>
                <a:latin typeface="Arial"/>
                <a:ea typeface="Arial"/>
                <a:cs typeface="Arial"/>
                <a:sym typeface="Arial"/>
              </a:rPr>
              <a:t> </a:t>
            </a:r>
            <a:r>
              <a:rPr lang="en" sz="1800" b="1">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098" name="Google Shape;1098;p89"/>
          <p:cNvSpPr/>
          <p:nvPr/>
        </p:nvSpPr>
        <p:spPr>
          <a:xfrm rot="-5400000">
            <a:off x="3760473" y="1587680"/>
            <a:ext cx="400500" cy="3992100"/>
          </a:xfrm>
          <a:prstGeom prst="downArrow">
            <a:avLst>
              <a:gd name="adj1" fmla="val 60220"/>
              <a:gd name="adj2" fmla="val 50000"/>
            </a:avLst>
          </a:prstGeom>
          <a:solidFill>
            <a:srgbClr val="FFC000">
              <a:alpha val="6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99" name="Google Shape;1099;p89"/>
          <p:cNvPicPr preferRelativeResize="0"/>
          <p:nvPr/>
        </p:nvPicPr>
        <p:blipFill rotWithShape="1">
          <a:blip r:embed="rId5">
            <a:alphaModFix/>
          </a:blip>
          <a:srcRect/>
          <a:stretch/>
        </p:blipFill>
        <p:spPr>
          <a:xfrm rot="5400000">
            <a:off x="5863649" y="3480176"/>
            <a:ext cx="1510001" cy="1145930"/>
          </a:xfrm>
          <a:prstGeom prst="rect">
            <a:avLst/>
          </a:prstGeom>
          <a:noFill/>
          <a:ln>
            <a:noFill/>
          </a:ln>
        </p:spPr>
      </p:pic>
      <p:sp>
        <p:nvSpPr>
          <p:cNvPr id="1100" name="Google Shape;1100;p89"/>
          <p:cNvSpPr txBox="1"/>
          <p:nvPr/>
        </p:nvSpPr>
        <p:spPr>
          <a:xfrm>
            <a:off x="396308" y="2674291"/>
            <a:ext cx="1171200" cy="62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lt1"/>
                </a:solidFill>
                <a:latin typeface="Roboto"/>
                <a:ea typeface="Roboto"/>
                <a:cs typeface="Roboto"/>
                <a:sym typeface="Roboto"/>
              </a:rPr>
              <a:t>Determine </a:t>
            </a:r>
            <a:r>
              <a:rPr lang="en" sz="2100" b="1">
                <a:solidFill>
                  <a:schemeClr val="lt1"/>
                </a:solidFill>
                <a:latin typeface="Inconsolata"/>
                <a:ea typeface="Inconsolata"/>
                <a:cs typeface="Inconsolata"/>
                <a:sym typeface="Inconsolata"/>
              </a:rPr>
              <a:t>D2</a:t>
            </a:r>
            <a:r>
              <a:rPr lang="en" sz="1500">
                <a:solidFill>
                  <a:schemeClr val="lt1"/>
                </a:solidFill>
                <a:latin typeface="Roboto"/>
                <a:ea typeface="Roboto"/>
                <a:cs typeface="Roboto"/>
                <a:sym typeface="Roboto"/>
              </a:rPr>
              <a:t>’s Value</a:t>
            </a:r>
            <a:endParaRPr sz="1100">
              <a:latin typeface="Roboto"/>
              <a:ea typeface="Roboto"/>
              <a:cs typeface="Roboto"/>
              <a:sym typeface="Roboto"/>
            </a:endParaRPr>
          </a:p>
        </p:txBody>
      </p:sp>
      <p:sp>
        <p:nvSpPr>
          <p:cNvPr id="1101" name="Google Shape;1101;p89"/>
          <p:cNvSpPr txBox="1"/>
          <p:nvPr/>
        </p:nvSpPr>
        <p:spPr>
          <a:xfrm>
            <a:off x="6036250" y="3381111"/>
            <a:ext cx="9093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Roboto"/>
                <a:ea typeface="Roboto"/>
                <a:cs typeface="Roboto"/>
                <a:sym typeface="Roboto"/>
              </a:rPr>
              <a:t>Set Cell to</a:t>
            </a:r>
            <a:r>
              <a:rPr lang="en" sz="1200" b="1">
                <a:solidFill>
                  <a:schemeClr val="dk1"/>
                </a:solidFill>
                <a:latin typeface="Arial"/>
                <a:ea typeface="Arial"/>
                <a:cs typeface="Arial"/>
                <a:sym typeface="Arial"/>
              </a:rPr>
              <a:t> </a:t>
            </a:r>
            <a:r>
              <a:rPr lang="en" sz="1800" b="1">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102" name="Google Shape;1102;p89"/>
          <p:cNvSpPr txBox="1"/>
          <p:nvPr/>
        </p:nvSpPr>
        <p:spPr>
          <a:xfrm>
            <a:off x="2043358" y="2045712"/>
            <a:ext cx="32295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a:t>
            </a:r>
            <a:r>
              <a:rPr lang="en" sz="1800" b="1">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&gt; 5 AND D2 &lt; 10</a:t>
            </a:r>
            <a:endParaRPr sz="1100">
              <a:latin typeface="Inconsolata"/>
              <a:ea typeface="Inconsolata"/>
              <a:cs typeface="Inconsolata"/>
              <a:sym typeface="Inconsolata"/>
            </a:endParaRPr>
          </a:p>
        </p:txBody>
      </p:sp>
      <p:sp>
        <p:nvSpPr>
          <p:cNvPr id="1103" name="Google Shape;1103;p89"/>
          <p:cNvSpPr txBox="1"/>
          <p:nvPr/>
        </p:nvSpPr>
        <p:spPr>
          <a:xfrm>
            <a:off x="2043358" y="3091795"/>
            <a:ext cx="3690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Inconsolata"/>
                <a:ea typeface="Inconsolata"/>
                <a:cs typeface="Inconsolata"/>
                <a:sym typeface="Inconsolata"/>
              </a:rPr>
              <a:t>If </a:t>
            </a:r>
            <a:r>
              <a:rPr lang="en" sz="1800" b="1">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&lt;=5 OR D2 &gt;= 10 </a:t>
            </a:r>
            <a:endParaRPr sz="1100">
              <a:latin typeface="Inconsolata"/>
              <a:ea typeface="Inconsolata"/>
              <a:cs typeface="Inconsolata"/>
              <a:sym typeface="Inconsolata"/>
            </a:endParaRPr>
          </a:p>
        </p:txBody>
      </p:sp>
      <p:sp>
        <p:nvSpPr>
          <p:cNvPr id="1104" name="Google Shape;1104;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 If This, Then That</a:t>
            </a:r>
            <a:endParaRPr/>
          </a:p>
        </p:txBody>
      </p:sp>
      <p:sp>
        <p:nvSpPr>
          <p:cNvPr id="1105" name="Google Shape;1105;p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Nesting conditionals are powerful, but can become convoluted very quickly!</a:t>
            </a:r>
            <a:endParaRPr/>
          </a:p>
          <a:p>
            <a:pPr marL="0" lvl="0" indent="0" algn="l" rtl="0">
              <a:spcBef>
                <a:spcPts val="0"/>
              </a:spcBef>
              <a:spcAft>
                <a:spcPts val="0"/>
              </a:spcAft>
              <a:buNone/>
            </a:pPr>
            <a:endParaRPr/>
          </a:p>
        </p:txBody>
      </p:sp>
      <p:sp>
        <p:nvSpPr>
          <p:cNvPr id="1106" name="Google Shape;1106;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9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“measures of central tendency”?</a:t>
            </a:r>
            <a:endParaRPr/>
          </a:p>
        </p:txBody>
      </p:sp>
      <p:sp>
        <p:nvSpPr>
          <p:cNvPr id="1142" name="Google Shape;1142;p9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Google Shape;1147;p96"/>
          <p:cNvPicPr preferRelativeResize="0"/>
          <p:nvPr/>
        </p:nvPicPr>
        <p:blipFill rotWithShape="1">
          <a:blip r:embed="rId3">
            <a:alphaModFix/>
          </a:blip>
          <a:srcRect/>
          <a:stretch/>
        </p:blipFill>
        <p:spPr>
          <a:xfrm>
            <a:off x="1289199" y="9390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1148" name="Google Shape;1148;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9" name="Google Shape;1149;p96"/>
          <p:cNvSpPr txBox="1"/>
          <p:nvPr/>
        </p:nvSpPr>
        <p:spPr>
          <a:xfrm>
            <a:off x="1199225" y="7396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50" name="Google Shape;1150;p96"/>
          <p:cNvSpPr txBox="1"/>
          <p:nvPr/>
        </p:nvSpPr>
        <p:spPr>
          <a:xfrm>
            <a:off x="2211925" y="2137825"/>
            <a:ext cx="6127800" cy="20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1" name="Google Shape;1151;p96"/>
          <p:cNvSpPr txBox="1"/>
          <p:nvPr/>
        </p:nvSpPr>
        <p:spPr>
          <a:xfrm>
            <a:off x="1863650" y="1873225"/>
            <a:ext cx="6624300" cy="23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600">
                <a:solidFill>
                  <a:schemeClr val="dk1"/>
                </a:solidFill>
                <a:latin typeface="Oswald"/>
                <a:ea typeface="Oswald"/>
                <a:cs typeface="Oswald"/>
                <a:sym typeface="Oswald"/>
              </a:rPr>
              <a:t>Values used to describe the center of a data set. </a:t>
            </a:r>
            <a:endParaRPr sz="46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Central Tendency</a:t>
            </a:r>
            <a:endParaRPr/>
          </a:p>
        </p:txBody>
      </p:sp>
      <p:sp>
        <p:nvSpPr>
          <p:cNvPr id="1157" name="Google Shape;1157;p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8" name="Google Shape;1158;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Three most common measures of central tendency:</a:t>
            </a:r>
            <a:endParaRPr/>
          </a:p>
          <a:p>
            <a:pPr marL="0" lvl="0" indent="0" algn="l" rtl="0">
              <a:spcBef>
                <a:spcPts val="0"/>
              </a:spcBef>
              <a:spcAft>
                <a:spcPts val="0"/>
              </a:spcAft>
              <a:buNone/>
            </a:pPr>
            <a:endParaRPr/>
          </a:p>
        </p:txBody>
      </p:sp>
      <p:sp>
        <p:nvSpPr>
          <p:cNvPr id="1159" name="Google Shape;1159;p97"/>
          <p:cNvSpPr/>
          <p:nvPr/>
        </p:nvSpPr>
        <p:spPr>
          <a:xfrm flipH="1">
            <a:off x="724275" y="1937775"/>
            <a:ext cx="2428500" cy="2662800"/>
          </a:xfrm>
          <a:prstGeom prst="round2DiagRect">
            <a:avLst>
              <a:gd name="adj1" fmla="val 16667"/>
              <a:gd name="adj2" fmla="val 0"/>
            </a:avLst>
          </a:prstGeom>
          <a:solidFill>
            <a:srgbClr val="F2F5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043461"/>
                </a:solidFill>
                <a:latin typeface="Roboto"/>
                <a:ea typeface="Roboto"/>
                <a:cs typeface="Roboto"/>
                <a:sym typeface="Roboto"/>
              </a:rPr>
              <a:t>The “arithmetic” average</a:t>
            </a:r>
            <a:endParaRPr b="1">
              <a:solidFill>
                <a:srgbClr val="043461"/>
              </a:solidFill>
              <a:latin typeface="Roboto"/>
              <a:ea typeface="Roboto"/>
              <a:cs typeface="Roboto"/>
              <a:sym typeface="Roboto"/>
            </a:endParaRPr>
          </a:p>
          <a:p>
            <a:pPr marL="0" lvl="0" indent="0" algn="l" rtl="0">
              <a:lnSpc>
                <a:spcPct val="115000"/>
              </a:lnSpc>
              <a:spcBef>
                <a:spcPts val="1000"/>
              </a:spcBef>
              <a:spcAft>
                <a:spcPts val="0"/>
              </a:spcAft>
              <a:buNone/>
            </a:pPr>
            <a:r>
              <a:rPr lang="en" b="1">
                <a:solidFill>
                  <a:srgbClr val="043461"/>
                </a:solidFill>
                <a:latin typeface="Roboto"/>
                <a:ea typeface="Roboto"/>
                <a:cs typeface="Roboto"/>
                <a:sym typeface="Roboto"/>
              </a:rPr>
              <a:t>To calculate: </a:t>
            </a:r>
            <a:r>
              <a:rPr lang="en">
                <a:solidFill>
                  <a:srgbClr val="043461"/>
                </a:solidFill>
                <a:latin typeface="Roboto"/>
                <a:ea typeface="Roboto"/>
                <a:cs typeface="Roboto"/>
                <a:sym typeface="Roboto"/>
              </a:rPr>
              <a:t>The sum of all values, divided by the number of values</a:t>
            </a:r>
            <a:endParaRPr>
              <a:solidFill>
                <a:srgbClr val="043461"/>
              </a:solidFill>
              <a:latin typeface="Roboto"/>
              <a:ea typeface="Roboto"/>
              <a:cs typeface="Roboto"/>
              <a:sym typeface="Roboto"/>
            </a:endParaRPr>
          </a:p>
          <a:p>
            <a:pPr marL="457200" lvl="0" indent="0" algn="l" rtl="0">
              <a:lnSpc>
                <a:spcPct val="115000"/>
              </a:lnSpc>
              <a:spcBef>
                <a:spcPts val="1000"/>
              </a:spcBef>
              <a:spcAft>
                <a:spcPts val="1000"/>
              </a:spcAft>
              <a:buNone/>
            </a:pPr>
            <a:endParaRPr>
              <a:solidFill>
                <a:srgbClr val="043461"/>
              </a:solidFill>
              <a:latin typeface="Roboto"/>
              <a:ea typeface="Roboto"/>
              <a:cs typeface="Roboto"/>
              <a:sym typeface="Roboto"/>
            </a:endParaRPr>
          </a:p>
        </p:txBody>
      </p:sp>
      <p:sp>
        <p:nvSpPr>
          <p:cNvPr id="1160" name="Google Shape;1160;p97"/>
          <p:cNvSpPr/>
          <p:nvPr/>
        </p:nvSpPr>
        <p:spPr>
          <a:xfrm>
            <a:off x="457175" y="1345100"/>
            <a:ext cx="10137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Mean</a:t>
            </a:r>
            <a:endParaRPr sz="2100">
              <a:latin typeface="Roboto Light"/>
              <a:ea typeface="Roboto Light"/>
              <a:cs typeface="Roboto Light"/>
              <a:sym typeface="Roboto Light"/>
            </a:endParaRPr>
          </a:p>
        </p:txBody>
      </p:sp>
      <p:sp>
        <p:nvSpPr>
          <p:cNvPr id="1161" name="Google Shape;1161;p97"/>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7"/>
          <p:cNvSpPr/>
          <p:nvPr/>
        </p:nvSpPr>
        <p:spPr>
          <a:xfrm>
            <a:off x="3228950" y="1345100"/>
            <a:ext cx="11472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Median</a:t>
            </a:r>
            <a:endParaRPr sz="2100">
              <a:solidFill>
                <a:srgbClr val="FFFFFF"/>
              </a:solidFill>
              <a:latin typeface="Roboto Light"/>
              <a:ea typeface="Roboto Light"/>
              <a:cs typeface="Roboto Light"/>
              <a:sym typeface="Roboto Light"/>
            </a:endParaRPr>
          </a:p>
        </p:txBody>
      </p:sp>
      <p:sp>
        <p:nvSpPr>
          <p:cNvPr id="1163" name="Google Shape;1163;p97"/>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64" name="Google Shape;1164;p97"/>
          <p:cNvSpPr/>
          <p:nvPr/>
        </p:nvSpPr>
        <p:spPr>
          <a:xfrm flipH="1">
            <a:off x="3496050" y="1937775"/>
            <a:ext cx="2428500" cy="2662800"/>
          </a:xfrm>
          <a:prstGeom prst="round2DiagRect">
            <a:avLst>
              <a:gd name="adj1" fmla="val 16667"/>
              <a:gd name="adj2" fmla="val 0"/>
            </a:avLst>
          </a:prstGeom>
          <a:solidFill>
            <a:srgbClr val="F2F5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043461"/>
                </a:solidFill>
                <a:latin typeface="Roboto"/>
                <a:ea typeface="Roboto"/>
                <a:cs typeface="Roboto"/>
                <a:sym typeface="Roboto"/>
              </a:rPr>
              <a:t>The middle value of a data set</a:t>
            </a:r>
            <a:endParaRPr b="1">
              <a:solidFill>
                <a:srgbClr val="043461"/>
              </a:solidFill>
              <a:latin typeface="Roboto"/>
              <a:ea typeface="Roboto"/>
              <a:cs typeface="Roboto"/>
              <a:sym typeface="Roboto"/>
            </a:endParaRPr>
          </a:p>
          <a:p>
            <a:pPr marL="0" lvl="0" indent="0" algn="l" rtl="0">
              <a:lnSpc>
                <a:spcPct val="115000"/>
              </a:lnSpc>
              <a:spcBef>
                <a:spcPts val="1000"/>
              </a:spcBef>
              <a:spcAft>
                <a:spcPts val="1000"/>
              </a:spcAft>
              <a:buNone/>
            </a:pPr>
            <a:r>
              <a:rPr lang="en" b="1">
                <a:solidFill>
                  <a:srgbClr val="043461"/>
                </a:solidFill>
                <a:latin typeface="Roboto"/>
                <a:ea typeface="Roboto"/>
                <a:cs typeface="Roboto"/>
                <a:sym typeface="Roboto"/>
              </a:rPr>
              <a:t>To calculate: </a:t>
            </a:r>
            <a:r>
              <a:rPr lang="en">
                <a:solidFill>
                  <a:srgbClr val="043461"/>
                </a:solidFill>
                <a:latin typeface="Roboto"/>
                <a:ea typeface="Roboto"/>
                <a:cs typeface="Roboto"/>
                <a:sym typeface="Roboto"/>
              </a:rPr>
              <a:t>Sort the data set and find the center</a:t>
            </a:r>
            <a:endParaRPr>
              <a:solidFill>
                <a:srgbClr val="043461"/>
              </a:solidFill>
              <a:latin typeface="Roboto"/>
              <a:ea typeface="Roboto"/>
              <a:cs typeface="Roboto"/>
              <a:sym typeface="Roboto"/>
            </a:endParaRPr>
          </a:p>
        </p:txBody>
      </p:sp>
      <p:sp>
        <p:nvSpPr>
          <p:cNvPr id="1165" name="Google Shape;1165;p97"/>
          <p:cNvSpPr/>
          <p:nvPr/>
        </p:nvSpPr>
        <p:spPr>
          <a:xfrm>
            <a:off x="6134073" y="1345850"/>
            <a:ext cx="1187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Mode</a:t>
            </a:r>
            <a:endParaRPr sz="2100">
              <a:solidFill>
                <a:srgbClr val="FFFFFF"/>
              </a:solidFill>
              <a:latin typeface="Roboto Light"/>
              <a:ea typeface="Roboto Light"/>
              <a:cs typeface="Roboto Light"/>
              <a:sym typeface="Roboto Light"/>
            </a:endParaRPr>
          </a:p>
        </p:txBody>
      </p:sp>
      <p:sp>
        <p:nvSpPr>
          <p:cNvPr id="1166" name="Google Shape;1166;p97"/>
          <p:cNvSpPr/>
          <p:nvPr/>
        </p:nvSpPr>
        <p:spPr>
          <a:xfrm rot="10800000">
            <a:off x="6270244" y="17346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67" name="Google Shape;1167;p97"/>
          <p:cNvSpPr/>
          <p:nvPr/>
        </p:nvSpPr>
        <p:spPr>
          <a:xfrm flipH="1">
            <a:off x="6401175" y="1938525"/>
            <a:ext cx="2428500" cy="2662800"/>
          </a:xfrm>
          <a:prstGeom prst="round2DiagRect">
            <a:avLst>
              <a:gd name="adj1" fmla="val 16667"/>
              <a:gd name="adj2" fmla="val 0"/>
            </a:avLst>
          </a:prstGeom>
          <a:solidFill>
            <a:srgbClr val="F2F5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043461"/>
                </a:solidFill>
                <a:latin typeface="Roboto"/>
                <a:ea typeface="Roboto"/>
                <a:cs typeface="Roboto"/>
                <a:sym typeface="Roboto"/>
              </a:rPr>
              <a:t>The most frequent value of a data set</a:t>
            </a:r>
            <a:endParaRPr b="1">
              <a:solidFill>
                <a:srgbClr val="043461"/>
              </a:solidFill>
              <a:latin typeface="Roboto"/>
              <a:ea typeface="Roboto"/>
              <a:cs typeface="Roboto"/>
              <a:sym typeface="Roboto"/>
            </a:endParaRPr>
          </a:p>
          <a:p>
            <a:pPr marL="0" lvl="0" indent="0" algn="l" rtl="0">
              <a:lnSpc>
                <a:spcPct val="115000"/>
              </a:lnSpc>
              <a:spcBef>
                <a:spcPts val="1000"/>
              </a:spcBef>
              <a:spcAft>
                <a:spcPts val="1000"/>
              </a:spcAft>
              <a:buNone/>
            </a:pPr>
            <a:r>
              <a:rPr lang="en" b="1">
                <a:solidFill>
                  <a:srgbClr val="043461"/>
                </a:solidFill>
                <a:latin typeface="Roboto"/>
                <a:ea typeface="Roboto"/>
                <a:cs typeface="Roboto"/>
                <a:sym typeface="Roboto"/>
              </a:rPr>
              <a:t>To calculate:</a:t>
            </a:r>
            <a:r>
              <a:rPr lang="en">
                <a:solidFill>
                  <a:srgbClr val="043461"/>
                </a:solidFill>
                <a:latin typeface="Roboto"/>
                <a:ea typeface="Roboto"/>
                <a:cs typeface="Roboto"/>
                <a:sym typeface="Roboto"/>
              </a:rPr>
              <a:t> Count the frequency of each value in a data set, determine the most frequent value</a:t>
            </a:r>
            <a:endParaRPr>
              <a:solidFill>
                <a:srgbClr val="04346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909" name="Google Shape;909;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0" name="Google Shape;910;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Excel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911" name="Google Shape;911;p71"/>
          <p:cNvGraphicFramePr/>
          <p:nvPr/>
        </p:nvGraphicFramePr>
        <p:xfrm>
          <a:off x="374075" y="21345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a:txBody>
                    <a:bodyPr/>
                    <a:lstStyle/>
                    <a:p>
                      <a:pPr marL="0" lvl="0" indent="0" algn="ctr" rtl="0">
                        <a:spcBef>
                          <a:spcPts val="0"/>
                        </a:spcBef>
                        <a:spcAft>
                          <a:spcPts val="0"/>
                        </a:spcAft>
                        <a:buNone/>
                      </a:pPr>
                      <a:r>
                        <a:rPr lang="en" sz="6000">
                          <a:solidFill>
                            <a:srgbClr val="F3F3F3"/>
                          </a:solidFill>
                          <a:latin typeface="Inconsolata"/>
                          <a:ea typeface="Inconsolata"/>
                          <a:cs typeface="Inconsolata"/>
                          <a:sym typeface="Inconsolata"/>
                        </a:rPr>
                        <a:t>=</a:t>
                      </a:r>
                      <a:endParaRPr sz="6000" i="1">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Function</a:t>
                      </a:r>
                      <a:endParaRPr sz="1800">
                        <a:solidFill>
                          <a:srgbClr val="FF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Arguments</a:t>
                      </a:r>
                      <a:endParaRPr sz="1800">
                        <a:solidFill>
                          <a:srgbClr val="FF408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Function</a:t>
                      </a:r>
                      <a:endParaRPr sz="1800">
                        <a:solidFill>
                          <a:srgbClr val="FFFF00"/>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Formatting in Excel falls into two categories</a:t>
            </a:r>
            <a:endParaRPr>
              <a:solidFill>
                <a:schemeClr val="dk1"/>
              </a:solidFill>
            </a:endParaRPr>
          </a:p>
          <a:p>
            <a:pPr marL="0" lvl="0" indent="0" algn="l" rtl="0">
              <a:spcBef>
                <a:spcPts val="0"/>
              </a:spcBef>
              <a:spcAft>
                <a:spcPts val="0"/>
              </a:spcAft>
              <a:buNone/>
            </a:pPr>
            <a:endParaRPr/>
          </a:p>
        </p:txBody>
      </p:sp>
      <p:sp>
        <p:nvSpPr>
          <p:cNvPr id="1188" name="Google Shape;1188;p1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9" name="Google Shape;1189;p101"/>
          <p:cNvPicPr preferRelativeResize="0"/>
          <p:nvPr/>
        </p:nvPicPr>
        <p:blipFill>
          <a:blip r:embed="rId3">
            <a:alphaModFix/>
          </a:blip>
          <a:stretch>
            <a:fillRect/>
          </a:stretch>
        </p:blipFill>
        <p:spPr>
          <a:xfrm>
            <a:off x="4305138" y="802050"/>
            <a:ext cx="827470" cy="3662574"/>
          </a:xfrm>
          <a:prstGeom prst="rect">
            <a:avLst/>
          </a:prstGeom>
          <a:noFill/>
          <a:ln>
            <a:noFill/>
          </a:ln>
        </p:spPr>
      </p:pic>
      <p:sp>
        <p:nvSpPr>
          <p:cNvPr id="1190" name="Google Shape;1190;p101"/>
          <p:cNvSpPr/>
          <p:nvPr/>
        </p:nvSpPr>
        <p:spPr>
          <a:xfrm>
            <a:off x="457175" y="1040300"/>
            <a:ext cx="23820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Data Formatting</a:t>
            </a:r>
            <a:endParaRPr sz="2100">
              <a:solidFill>
                <a:srgbClr val="FFFFFF"/>
              </a:solidFill>
              <a:latin typeface="Roboto Light"/>
              <a:ea typeface="Roboto Light"/>
              <a:cs typeface="Roboto Light"/>
              <a:sym typeface="Roboto Light"/>
            </a:endParaRPr>
          </a:p>
        </p:txBody>
      </p:sp>
      <p:sp>
        <p:nvSpPr>
          <p:cNvPr id="1191" name="Google Shape;1191;p101"/>
          <p:cNvSpPr/>
          <p:nvPr/>
        </p:nvSpPr>
        <p:spPr>
          <a:xfrm rot="10800000">
            <a:off x="593369" y="1429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92" name="Google Shape;1192;p101"/>
          <p:cNvSpPr/>
          <p:nvPr/>
        </p:nvSpPr>
        <p:spPr>
          <a:xfrm>
            <a:off x="4936325" y="1042550"/>
            <a:ext cx="2336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Style Formatting</a:t>
            </a:r>
            <a:endParaRPr sz="2100">
              <a:solidFill>
                <a:srgbClr val="FFFFFF"/>
              </a:solidFill>
              <a:latin typeface="Roboto Light"/>
              <a:ea typeface="Roboto Light"/>
              <a:cs typeface="Roboto Light"/>
              <a:sym typeface="Roboto Light"/>
            </a:endParaRPr>
          </a:p>
        </p:txBody>
      </p:sp>
      <p:sp>
        <p:nvSpPr>
          <p:cNvPr id="1193" name="Google Shape;1193;p101"/>
          <p:cNvSpPr/>
          <p:nvPr/>
        </p:nvSpPr>
        <p:spPr>
          <a:xfrm rot="10800000">
            <a:off x="5072469" y="1431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1"/>
          <p:cNvSpPr txBox="1">
            <a:spLocks noGrp="1"/>
          </p:cNvSpPr>
          <p:nvPr>
            <p:ph type="subTitle" idx="1"/>
          </p:nvPr>
        </p:nvSpPr>
        <p:spPr>
          <a:xfrm>
            <a:off x="-12275" y="1790700"/>
            <a:ext cx="4627800" cy="2750100"/>
          </a:xfrm>
          <a:prstGeom prst="rect">
            <a:avLst/>
          </a:prstGeom>
          <a:noFill/>
          <a:ln>
            <a:noFill/>
          </a:ln>
        </p:spPr>
        <p:txBody>
          <a:bodyPr spcFirstLastPara="1" wrap="square" lIns="457200" tIns="0" rIns="274300" bIns="0" anchor="t" anchorCtr="0">
            <a:noAutofit/>
          </a:bodyPr>
          <a:lstStyle/>
          <a:p>
            <a:pPr marL="320040" lvl="0" indent="-180340" algn="l" rtl="0">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Changes the way a value is represented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in a cell. </a:t>
            </a:r>
            <a:endParaRPr>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Used to help with interpretation or to add context to the range of values</a:t>
            </a:r>
            <a:endParaRPr>
              <a:solidFill>
                <a:srgbClr val="043461"/>
              </a:solidFill>
              <a:latin typeface="Roboto"/>
              <a:ea typeface="Roboto"/>
              <a:cs typeface="Roboto"/>
              <a:sym typeface="Roboto"/>
            </a:endParaRPr>
          </a:p>
          <a:p>
            <a:pPr marL="0" lvl="0" indent="0" algn="l" rtl="0">
              <a:spcBef>
                <a:spcPts val="800"/>
              </a:spcBef>
              <a:spcAft>
                <a:spcPts val="0"/>
              </a:spcAft>
              <a:buNone/>
            </a:pPr>
            <a:r>
              <a:rPr lang="en" b="1">
                <a:solidFill>
                  <a:srgbClr val="043461"/>
                </a:solidFill>
                <a:latin typeface="Roboto"/>
                <a:ea typeface="Roboto"/>
                <a:cs typeface="Roboto"/>
                <a:sym typeface="Roboto"/>
              </a:rPr>
              <a:t>Examples</a:t>
            </a:r>
            <a:endParaRPr b="1">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Date and Time</a:t>
            </a:r>
            <a:endParaRPr>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Currency</a:t>
            </a:r>
            <a:endParaRPr>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Percentage</a:t>
            </a:r>
            <a:endParaRPr>
              <a:solidFill>
                <a:srgbClr val="043461"/>
              </a:solidFill>
              <a:latin typeface="Roboto"/>
              <a:ea typeface="Roboto"/>
              <a:cs typeface="Roboto"/>
              <a:sym typeface="Roboto"/>
            </a:endParaRPr>
          </a:p>
          <a:p>
            <a:pPr marL="320040" lvl="0" indent="-180340" algn="l" rtl="0">
              <a:spcBef>
                <a:spcPts val="800"/>
              </a:spcBef>
              <a:spcAft>
                <a:spcPts val="800"/>
              </a:spcAft>
              <a:buClr>
                <a:srgbClr val="043461"/>
              </a:buClr>
              <a:buSzPts val="1400"/>
              <a:buFont typeface="Roboto"/>
              <a:buChar char="●"/>
            </a:pPr>
            <a:r>
              <a:rPr lang="en">
                <a:solidFill>
                  <a:srgbClr val="043461"/>
                </a:solidFill>
                <a:latin typeface="Roboto"/>
                <a:ea typeface="Roboto"/>
                <a:cs typeface="Roboto"/>
                <a:sym typeface="Roboto"/>
              </a:rPr>
              <a:t>Scientific Notation</a:t>
            </a:r>
            <a:endParaRPr>
              <a:solidFill>
                <a:srgbClr val="043461"/>
              </a:solidFill>
              <a:latin typeface="Roboto"/>
              <a:ea typeface="Roboto"/>
              <a:cs typeface="Roboto"/>
              <a:sym typeface="Roboto"/>
            </a:endParaRPr>
          </a:p>
        </p:txBody>
      </p:sp>
      <p:sp>
        <p:nvSpPr>
          <p:cNvPr id="1195" name="Google Shape;1195;p101"/>
          <p:cNvSpPr txBox="1">
            <a:spLocks noGrp="1"/>
          </p:cNvSpPr>
          <p:nvPr>
            <p:ph type="subTitle" idx="2"/>
          </p:nvPr>
        </p:nvSpPr>
        <p:spPr>
          <a:xfrm>
            <a:off x="4598625" y="1790850"/>
            <a:ext cx="4627800" cy="2750100"/>
          </a:xfrm>
          <a:prstGeom prst="rect">
            <a:avLst/>
          </a:prstGeom>
          <a:noFill/>
          <a:ln>
            <a:noFill/>
          </a:ln>
        </p:spPr>
        <p:txBody>
          <a:bodyPr spcFirstLastPara="1" wrap="square" lIns="365750" tIns="0" rIns="274300" bIns="0" anchor="t" anchorCtr="0">
            <a:noAutofit/>
          </a:bodyPr>
          <a:lstStyle/>
          <a:p>
            <a:pPr marL="320040" lvl="0" indent="-180340" algn="l" rtl="0">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Changes the way the cell and text are viewed</a:t>
            </a:r>
            <a:endParaRPr>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Can include font color, cell highlighting, borders, etc.</a:t>
            </a:r>
            <a:endParaRPr>
              <a:solidFill>
                <a:srgbClr val="043461"/>
              </a:solidFill>
              <a:latin typeface="Roboto"/>
              <a:ea typeface="Roboto"/>
              <a:cs typeface="Roboto"/>
              <a:sym typeface="Roboto"/>
            </a:endParaRPr>
          </a:p>
          <a:p>
            <a:pPr marL="320040" lvl="0" indent="-180340" algn="l" rtl="0">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Can be performed manually or using formulas/logic (conditional formatting)</a:t>
            </a:r>
            <a:endParaRPr>
              <a:solidFill>
                <a:srgbClr val="043461"/>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210"/>
        <p:cNvGrpSpPr/>
        <p:nvPr/>
      </p:nvGrpSpPr>
      <p:grpSpPr>
        <a:xfrm>
          <a:off x="0" y="0"/>
          <a:ext cx="0" cy="0"/>
          <a:chOff x="0" y="0"/>
          <a:chExt cx="0" cy="0"/>
        </a:xfrm>
      </p:grpSpPr>
      <p:sp>
        <p:nvSpPr>
          <p:cNvPr id="1211" name="Google Shape;1211;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Pivot With It</a:t>
            </a:r>
            <a:endParaRPr/>
          </a:p>
        </p:txBody>
      </p:sp>
      <p:sp>
        <p:nvSpPr>
          <p:cNvPr id="1213" name="Google Shape;1213;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Pivot tables are one of the most important data visualization concepts to master in this class. (Don’t worry. They are a cinch to deal with.)</a:t>
            </a:r>
            <a:endParaRPr/>
          </a:p>
        </p:txBody>
      </p:sp>
      <p:pic>
        <p:nvPicPr>
          <p:cNvPr id="1214" name="Google Shape;1214;p104"/>
          <p:cNvPicPr preferRelativeResize="0"/>
          <p:nvPr/>
        </p:nvPicPr>
        <p:blipFill rotWithShape="1">
          <a:blip r:embed="rId3">
            <a:alphaModFix/>
          </a:blip>
          <a:srcRect t="23500"/>
          <a:stretch/>
        </p:blipFill>
        <p:spPr>
          <a:xfrm>
            <a:off x="1101600" y="1616794"/>
            <a:ext cx="6858000" cy="29510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218"/>
        <p:cNvGrpSpPr/>
        <p:nvPr/>
      </p:nvGrpSpPr>
      <p:grpSpPr>
        <a:xfrm>
          <a:off x="0" y="0"/>
          <a:ext cx="0" cy="0"/>
          <a:chOff x="0" y="0"/>
          <a:chExt cx="0" cy="0"/>
        </a:xfrm>
      </p:grpSpPr>
      <p:sp>
        <p:nvSpPr>
          <p:cNvPr id="1219" name="Google Shape;121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Pivot With It</a:t>
            </a:r>
            <a:endParaRPr/>
          </a:p>
        </p:txBody>
      </p:sp>
      <p:sp>
        <p:nvSpPr>
          <p:cNvPr id="1220" name="Google Shape;1220;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essence, a pivot table is a </a:t>
            </a:r>
            <a:r>
              <a:rPr lang="en" b="1"/>
              <a:t>summative</a:t>
            </a:r>
            <a:r>
              <a:rPr lang="en"/>
              <a:t> analytic tool that allows us to perform aggregate functions that allow any combination of fields. (The term </a:t>
            </a:r>
            <a:r>
              <a:rPr lang="en" i="1"/>
              <a:t>pivot table</a:t>
            </a:r>
            <a:r>
              <a:rPr lang="en"/>
              <a:t> comes from the fact that we are pivoting along a data axis).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21" name="Google Shape;1221;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222" name="Google Shape;1222;p105"/>
          <p:cNvGraphicFramePr/>
          <p:nvPr/>
        </p:nvGraphicFramePr>
        <p:xfrm>
          <a:off x="401338" y="1714511"/>
          <a:ext cx="3933300" cy="2814210"/>
        </p:xfrm>
        <a:graphic>
          <a:graphicData uri="http://schemas.openxmlformats.org/drawingml/2006/table">
            <a:tbl>
              <a:tblPr firstRow="1" bandRow="1">
                <a:noFill/>
                <a:tableStyleId>{9F8151B4-6E85-45D4-B9F8-89982BB44445}</a:tableStyleId>
              </a:tblPr>
              <a:tblGrid>
                <a:gridCol w="1311100">
                  <a:extLst>
                    <a:ext uri="{9D8B030D-6E8A-4147-A177-3AD203B41FA5}">
                      <a16:colId xmlns:a16="http://schemas.microsoft.com/office/drawing/2014/main" val="20000"/>
                    </a:ext>
                  </a:extLst>
                </a:gridCol>
                <a:gridCol w="1311100">
                  <a:extLst>
                    <a:ext uri="{9D8B030D-6E8A-4147-A177-3AD203B41FA5}">
                      <a16:colId xmlns:a16="http://schemas.microsoft.com/office/drawing/2014/main" val="20001"/>
                    </a:ext>
                  </a:extLst>
                </a:gridCol>
                <a:gridCol w="1311100">
                  <a:extLst>
                    <a:ext uri="{9D8B030D-6E8A-4147-A177-3AD203B41FA5}">
                      <a16:colId xmlns:a16="http://schemas.microsoft.com/office/drawing/2014/main" val="20002"/>
                    </a:ext>
                  </a:extLst>
                </a:gridCol>
              </a:tblGrid>
              <a:tr h="43695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Seller</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Qty. Sold</a:t>
                      </a:r>
                      <a:endParaRPr sz="1400" u="none" strike="noStrike" cap="none">
                        <a:solidFill>
                          <a:srgbClr val="043461"/>
                        </a:solidFill>
                        <a:latin typeface="Arial"/>
                        <a:ea typeface="Arial"/>
                        <a:cs typeface="Arial"/>
                        <a:sym typeface="Aria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ECF48"/>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Date</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Joseph</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$42.50</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1/1/17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Jacob</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$65.00</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1/3/17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Jacob</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$5.25</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1/6/17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Joseph</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$125.00</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1/6/17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Jacob</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$3.50</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1/7/17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5"/>
                  </a:ext>
                </a:extLst>
              </a:tr>
              <a:tr h="3570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Matt</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$32.00</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1/9/17</a:t>
                      </a:r>
                      <a:endParaRPr sz="1100">
                        <a:solidFill>
                          <a:srgbClr val="043461"/>
                        </a:solidFill>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graphicFrame>
        <p:nvGraphicFramePr>
          <p:cNvPr id="1223" name="Google Shape;1223;p105"/>
          <p:cNvGraphicFramePr/>
          <p:nvPr/>
        </p:nvGraphicFramePr>
        <p:xfrm>
          <a:off x="4812495" y="1704064"/>
          <a:ext cx="3795300" cy="1606530"/>
        </p:xfrm>
        <a:graphic>
          <a:graphicData uri="http://schemas.openxmlformats.org/drawingml/2006/table">
            <a:tbl>
              <a:tblPr firstRow="1" bandRow="1">
                <a:noFill/>
                <a:tableStyleId>{9F8151B4-6E85-45D4-B9F8-89982BB44445}</a:tableStyleId>
              </a:tblPr>
              <a:tblGrid>
                <a:gridCol w="1897650">
                  <a:extLst>
                    <a:ext uri="{9D8B030D-6E8A-4147-A177-3AD203B41FA5}">
                      <a16:colId xmlns:a16="http://schemas.microsoft.com/office/drawing/2014/main" val="20000"/>
                    </a:ext>
                  </a:extLst>
                </a:gridCol>
                <a:gridCol w="1897650">
                  <a:extLst>
                    <a:ext uri="{9D8B030D-6E8A-4147-A177-3AD203B41FA5}">
                      <a16:colId xmlns:a16="http://schemas.microsoft.com/office/drawing/2014/main" val="20001"/>
                    </a:ext>
                  </a:extLst>
                </a:gridCol>
              </a:tblGrid>
              <a:tr h="417900">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Seller</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sz="1400" u="none" strike="noStrike" cap="none">
                          <a:solidFill>
                            <a:srgbClr val="FFFFFF"/>
                          </a:solidFill>
                          <a:latin typeface="Arial"/>
                          <a:ea typeface="Arial"/>
                          <a:cs typeface="Arial"/>
                          <a:sym typeface="Arial"/>
                        </a:rPr>
                        <a:t>Total Sold</a:t>
                      </a:r>
                      <a:endParaRPr sz="1400" u="none" strike="noStrike" cap="none">
                        <a:solidFill>
                          <a:srgbClr val="FFFFFF"/>
                        </a:solidFill>
                        <a:latin typeface="Arial"/>
                        <a:ea typeface="Arial"/>
                        <a:cs typeface="Arial"/>
                        <a:sym typeface="Aria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341425">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Joseph</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$167.50</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341425">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Jacob</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$73.75</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41425">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Matt</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400" u="none" strike="noStrike" cap="none">
                          <a:solidFill>
                            <a:srgbClr val="043461"/>
                          </a:solidFill>
                          <a:latin typeface="Arial"/>
                          <a:ea typeface="Arial"/>
                          <a:cs typeface="Arial"/>
                          <a:sym typeface="Arial"/>
                        </a:rPr>
                        <a:t>$32.00</a:t>
                      </a:r>
                      <a:endParaRPr sz="1100">
                        <a:solidFill>
                          <a:srgbClr val="043461"/>
                        </a:solidFill>
                      </a:endParaRPr>
                    </a:p>
                  </a:txBody>
                  <a:tcPr marL="182875" marR="68600"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227"/>
        <p:cNvGrpSpPr/>
        <p:nvPr/>
      </p:nvGrpSpPr>
      <p:grpSpPr>
        <a:xfrm>
          <a:off x="0" y="0"/>
          <a:ext cx="0" cy="0"/>
          <a:chOff x="0" y="0"/>
          <a:chExt cx="0" cy="0"/>
        </a:xfrm>
      </p:grpSpPr>
      <p:sp>
        <p:nvSpPr>
          <p:cNvPr id="1228" name="Google Shape;1228;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Word to the Wise: Keep It Flat!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29" name="Google Shape;1229;p1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Modern Business Intelligence (BI) tools like Tableau, Sisense, and Salesforce work best if data is stored in flat CSVs—meaning column headers represent fields (vertically) on the spreadsheet. This is largely because all of these technologies heavily utilize pivot tables as a tool for their visualizations. </a:t>
            </a:r>
            <a:r>
              <a:rPr lang="en" b="1"/>
              <a:t>Don’t try to confuse this simplicity. “Spreadsheet magic” is a nightmare to analyze.</a:t>
            </a:r>
            <a:endParaRPr b="1"/>
          </a:p>
        </p:txBody>
      </p:sp>
      <p:sp>
        <p:nvSpPr>
          <p:cNvPr id="1230" name="Google Shape;1230;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31" name="Google Shape;1231;p106"/>
          <p:cNvPicPr preferRelativeResize="0"/>
          <p:nvPr/>
        </p:nvPicPr>
        <p:blipFill rotWithShape="1">
          <a:blip r:embed="rId3">
            <a:alphaModFix/>
          </a:blip>
          <a:srcRect/>
          <a:stretch/>
        </p:blipFill>
        <p:spPr>
          <a:xfrm>
            <a:off x="1143002" y="2368301"/>
            <a:ext cx="6858000" cy="22944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283"/>
        <p:cNvGrpSpPr/>
        <p:nvPr/>
      </p:nvGrpSpPr>
      <p:grpSpPr>
        <a:xfrm>
          <a:off x="0" y="0"/>
          <a:ext cx="0" cy="0"/>
          <a:chOff x="0" y="0"/>
          <a:chExt cx="0" cy="0"/>
        </a:xfrm>
      </p:grpSpPr>
      <p:sp>
        <p:nvSpPr>
          <p:cNvPr id="1284" name="Google Shape;1284;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5" name="Google Shape;128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Look It Up with Lookups</a:t>
            </a:r>
            <a:endParaRPr/>
          </a:p>
        </p:txBody>
      </p:sp>
      <p:grpSp>
        <p:nvGrpSpPr>
          <p:cNvPr id="1286" name="Google Shape;1286;p112"/>
          <p:cNvGrpSpPr/>
          <p:nvPr/>
        </p:nvGrpSpPr>
        <p:grpSpPr>
          <a:xfrm>
            <a:off x="374086" y="658797"/>
            <a:ext cx="969876" cy="1032344"/>
            <a:chOff x="374077" y="658776"/>
            <a:chExt cx="1268973" cy="1350705"/>
          </a:xfrm>
        </p:grpSpPr>
        <p:pic>
          <p:nvPicPr>
            <p:cNvPr id="1287" name="Google Shape;1287;p112"/>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1288" name="Google Shape;1288;p112"/>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1289" name="Google Shape;1289;p112"/>
          <p:cNvSpPr txBox="1"/>
          <p:nvPr/>
        </p:nvSpPr>
        <p:spPr>
          <a:xfrm>
            <a:off x="1384325" y="811325"/>
            <a:ext cx="73944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lang="en" sz="1800" b="1">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graphicFrame>
        <p:nvGraphicFramePr>
          <p:cNvPr id="1290" name="Google Shape;1290;p112"/>
          <p:cNvGraphicFramePr/>
          <p:nvPr/>
        </p:nvGraphicFramePr>
        <p:xfrm>
          <a:off x="1478675" y="1643167"/>
          <a:ext cx="5579000" cy="2377260"/>
        </p:xfrm>
        <a:graphic>
          <a:graphicData uri="http://schemas.openxmlformats.org/drawingml/2006/table">
            <a:tbl>
              <a:tblPr firstRow="1" bandRow="1">
                <a:noFill/>
                <a:tableStyleId>{9F8151B4-6E85-45D4-B9F8-89982BB44445}</a:tableStyleId>
              </a:tblPr>
              <a:tblGrid>
                <a:gridCol w="2789500">
                  <a:extLst>
                    <a:ext uri="{9D8B030D-6E8A-4147-A177-3AD203B41FA5}">
                      <a16:colId xmlns:a16="http://schemas.microsoft.com/office/drawing/2014/main" val="20000"/>
                    </a:ext>
                  </a:extLst>
                </a:gridCol>
                <a:gridCol w="2789500">
                  <a:extLst>
                    <a:ext uri="{9D8B030D-6E8A-4147-A177-3AD203B41FA5}">
                      <a16:colId xmlns:a16="http://schemas.microsoft.com/office/drawing/2014/main" val="20001"/>
                    </a:ext>
                  </a:extLst>
                </a:gridCol>
              </a:tblGrid>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Planet</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Population</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Zeelo</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5020</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Merinoa</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380</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Cardboard Box</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2</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35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Asteroid 9</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95</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294"/>
        <p:cNvGrpSpPr/>
        <p:nvPr/>
      </p:nvGrpSpPr>
      <p:grpSpPr>
        <a:xfrm>
          <a:off x="0" y="0"/>
          <a:ext cx="0" cy="0"/>
          <a:chOff x="0" y="0"/>
          <a:chExt cx="0" cy="0"/>
        </a:xfrm>
      </p:grpSpPr>
      <p:sp>
        <p:nvSpPr>
          <p:cNvPr id="1295" name="Google Shape;1295;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6" name="Google Shape;1296;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Look It Up with Lookups</a:t>
            </a:r>
            <a:endParaRPr/>
          </a:p>
        </p:txBody>
      </p:sp>
      <p:grpSp>
        <p:nvGrpSpPr>
          <p:cNvPr id="1297" name="Google Shape;1297;p113"/>
          <p:cNvGrpSpPr/>
          <p:nvPr/>
        </p:nvGrpSpPr>
        <p:grpSpPr>
          <a:xfrm>
            <a:off x="374086" y="658797"/>
            <a:ext cx="969876" cy="1032344"/>
            <a:chOff x="374077" y="658776"/>
            <a:chExt cx="1268973" cy="1350705"/>
          </a:xfrm>
        </p:grpSpPr>
        <p:pic>
          <p:nvPicPr>
            <p:cNvPr id="1298" name="Google Shape;1298;p113"/>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1299" name="Google Shape;1299;p113"/>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1300" name="Google Shape;1300;p113"/>
          <p:cNvSpPr txBox="1"/>
          <p:nvPr/>
        </p:nvSpPr>
        <p:spPr>
          <a:xfrm>
            <a:off x="1384325" y="811325"/>
            <a:ext cx="73944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Assume this table is gigantic. How would we </a:t>
            </a:r>
            <a:r>
              <a:rPr lang="en" sz="1800" b="1">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graphicFrame>
        <p:nvGraphicFramePr>
          <p:cNvPr id="1301" name="Google Shape;1301;p113"/>
          <p:cNvGraphicFramePr/>
          <p:nvPr/>
        </p:nvGraphicFramePr>
        <p:xfrm>
          <a:off x="2548200" y="2491442"/>
          <a:ext cx="5267850" cy="2377260"/>
        </p:xfrm>
        <a:graphic>
          <a:graphicData uri="http://schemas.openxmlformats.org/drawingml/2006/table">
            <a:tbl>
              <a:tblPr firstRow="1" bandRow="1">
                <a:noFill/>
                <a:tableStyleId>{9F8151B4-6E85-45D4-B9F8-89982BB44445}</a:tableStyleId>
              </a:tblPr>
              <a:tblGrid>
                <a:gridCol w="2633925">
                  <a:extLst>
                    <a:ext uri="{9D8B030D-6E8A-4147-A177-3AD203B41FA5}">
                      <a16:colId xmlns:a16="http://schemas.microsoft.com/office/drawing/2014/main" val="20000"/>
                    </a:ext>
                  </a:extLst>
                </a:gridCol>
                <a:gridCol w="2633925">
                  <a:extLst>
                    <a:ext uri="{9D8B030D-6E8A-4147-A177-3AD203B41FA5}">
                      <a16:colId xmlns:a16="http://schemas.microsoft.com/office/drawing/2014/main" val="20001"/>
                    </a:ext>
                  </a:extLst>
                </a:gridCol>
              </a:tblGrid>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Planet</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Population</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Zeelo</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5020</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Merinoa</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380</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Cardboard Box</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2</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t>
                      </a:r>
                      <a:endParaRPr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7000">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Asteroid 9</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u="none" strike="noStrike" cap="none">
                          <a:solidFill>
                            <a:srgbClr val="043461"/>
                          </a:solidFill>
                          <a:latin typeface="Roboto"/>
                          <a:ea typeface="Roboto"/>
                          <a:cs typeface="Roboto"/>
                          <a:sym typeface="Roboto"/>
                        </a:rPr>
                        <a:t>95</a:t>
                      </a:r>
                      <a:endParaRPr>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5"/>
                  </a:ext>
                </a:extLst>
              </a:tr>
            </a:tbl>
          </a:graphicData>
        </a:graphic>
      </p:graphicFrame>
      <p:grpSp>
        <p:nvGrpSpPr>
          <p:cNvPr id="1302" name="Google Shape;1302;p113"/>
          <p:cNvGrpSpPr/>
          <p:nvPr/>
        </p:nvGrpSpPr>
        <p:grpSpPr>
          <a:xfrm>
            <a:off x="1275482" y="1446696"/>
            <a:ext cx="1051008" cy="1093391"/>
            <a:chOff x="5390225" y="663425"/>
            <a:chExt cx="1344000" cy="1398199"/>
          </a:xfrm>
        </p:grpSpPr>
        <p:pic>
          <p:nvPicPr>
            <p:cNvPr id="1303" name="Google Shape;1303;p113"/>
            <p:cNvPicPr preferRelativeResize="0"/>
            <p:nvPr/>
          </p:nvPicPr>
          <p:blipFill rotWithShape="1">
            <a:blip r:embed="rId4">
              <a:alphaModFix/>
            </a:blip>
            <a:srcRect/>
            <a:stretch/>
          </p:blipFill>
          <p:spPr>
            <a:xfrm>
              <a:off x="5480199" y="8628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1304" name="Google Shape;1304;p113"/>
            <p:cNvSpPr txBox="1"/>
            <p:nvPr/>
          </p:nvSpPr>
          <p:spPr>
            <a:xfrm>
              <a:off x="5390225" y="6634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305" name="Google Shape;1305;p113"/>
          <p:cNvSpPr txBox="1"/>
          <p:nvPr/>
        </p:nvSpPr>
        <p:spPr>
          <a:xfrm>
            <a:off x="2174847" y="1728939"/>
            <a:ext cx="9450600" cy="528900"/>
          </a:xfrm>
          <a:prstGeom prst="rect">
            <a:avLst/>
          </a:prstGeom>
          <a:noFill/>
          <a:ln>
            <a:noFill/>
          </a:ln>
        </p:spPr>
        <p:txBody>
          <a:bodyPr spcFirstLastPara="1" wrap="square" lIns="342900" tIns="68575" rIns="137150" bIns="3427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400"/>
              <a:buFont typeface="Arial"/>
              <a:buNone/>
            </a:pPr>
            <a:endParaRPr sz="1800">
              <a:solidFill>
                <a:schemeClr val="dk1"/>
              </a:solidFill>
              <a:latin typeface="Inconsolata"/>
              <a:ea typeface="Inconsolata"/>
              <a:cs typeface="Inconsolata"/>
              <a:sym typeface="Inconsolat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309"/>
        <p:cNvGrpSpPr/>
        <p:nvPr/>
      </p:nvGrpSpPr>
      <p:grpSpPr>
        <a:xfrm>
          <a:off x="0" y="0"/>
          <a:ext cx="0" cy="0"/>
          <a:chOff x="0" y="0"/>
          <a:chExt cx="0" cy="0"/>
        </a:xfrm>
      </p:grpSpPr>
      <p:sp>
        <p:nvSpPr>
          <p:cNvPr id="1310" name="Google Shape;1310;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1" name="Google Shape;1311;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Look It Up with Lookups</a:t>
            </a:r>
            <a:endParaRPr/>
          </a:p>
        </p:txBody>
      </p:sp>
      <p:grpSp>
        <p:nvGrpSpPr>
          <p:cNvPr id="1312" name="Google Shape;1312;p114"/>
          <p:cNvGrpSpPr/>
          <p:nvPr/>
        </p:nvGrpSpPr>
        <p:grpSpPr>
          <a:xfrm>
            <a:off x="374086" y="658797"/>
            <a:ext cx="969876" cy="1032344"/>
            <a:chOff x="374077" y="658776"/>
            <a:chExt cx="1268973" cy="1350705"/>
          </a:xfrm>
        </p:grpSpPr>
        <p:pic>
          <p:nvPicPr>
            <p:cNvPr id="1313" name="Google Shape;1313;p114"/>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1314" name="Google Shape;1314;p114"/>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1315" name="Google Shape;1315;p114"/>
          <p:cNvSpPr txBox="1"/>
          <p:nvPr/>
        </p:nvSpPr>
        <p:spPr>
          <a:xfrm>
            <a:off x="1384325" y="811325"/>
            <a:ext cx="73944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graphicFrame>
        <p:nvGraphicFramePr>
          <p:cNvPr id="1316" name="Google Shape;1316;p114"/>
          <p:cNvGraphicFramePr/>
          <p:nvPr/>
        </p:nvGraphicFramePr>
        <p:xfrm>
          <a:off x="983747" y="1726238"/>
          <a:ext cx="6894225" cy="2651580"/>
        </p:xfrm>
        <a:graphic>
          <a:graphicData uri="http://schemas.openxmlformats.org/drawingml/2006/table">
            <a:tbl>
              <a:tblPr firstRow="1" bandRow="1">
                <a:noFill/>
                <a:tableStyleId>{9F8151B4-6E85-45D4-B9F8-89982BB44445}</a:tableStyleId>
              </a:tblPr>
              <a:tblGrid>
                <a:gridCol w="2298075">
                  <a:extLst>
                    <a:ext uri="{9D8B030D-6E8A-4147-A177-3AD203B41FA5}">
                      <a16:colId xmlns:a16="http://schemas.microsoft.com/office/drawing/2014/main" val="20000"/>
                    </a:ext>
                  </a:extLst>
                </a:gridCol>
                <a:gridCol w="2298075">
                  <a:extLst>
                    <a:ext uri="{9D8B030D-6E8A-4147-A177-3AD203B41FA5}">
                      <a16:colId xmlns:a16="http://schemas.microsoft.com/office/drawing/2014/main" val="20001"/>
                    </a:ext>
                  </a:extLst>
                </a:gridCol>
                <a:gridCol w="2298075">
                  <a:extLst>
                    <a:ext uri="{9D8B030D-6E8A-4147-A177-3AD203B41FA5}">
                      <a16:colId xmlns:a16="http://schemas.microsoft.com/office/drawing/2014/main" val="20002"/>
                    </a:ext>
                  </a:extLst>
                </a:gridCol>
              </a:tblGrid>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Planet</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Population</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ECF48"/>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Species</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Zeelo</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5020</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Zoltans</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Merinoa</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380</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Murphies</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Cardboard Box</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2</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Hambones</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40857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Asteroid 9</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95</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Asterisks</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1320"/>
        <p:cNvGrpSpPr/>
        <p:nvPr/>
      </p:nvGrpSpPr>
      <p:grpSpPr>
        <a:xfrm>
          <a:off x="0" y="0"/>
          <a:ext cx="0" cy="0"/>
          <a:chOff x="0" y="0"/>
          <a:chExt cx="0" cy="0"/>
        </a:xfrm>
      </p:grpSpPr>
      <p:graphicFrame>
        <p:nvGraphicFramePr>
          <p:cNvPr id="1321" name="Google Shape;1321;p115"/>
          <p:cNvGraphicFramePr/>
          <p:nvPr/>
        </p:nvGraphicFramePr>
        <p:xfrm>
          <a:off x="983747" y="1726238"/>
          <a:ext cx="6894225" cy="2651580"/>
        </p:xfrm>
        <a:graphic>
          <a:graphicData uri="http://schemas.openxmlformats.org/drawingml/2006/table">
            <a:tbl>
              <a:tblPr firstRow="1" bandRow="1">
                <a:noFill/>
                <a:tableStyleId>{9F8151B4-6E85-45D4-B9F8-89982BB44445}</a:tableStyleId>
              </a:tblPr>
              <a:tblGrid>
                <a:gridCol w="2298075">
                  <a:extLst>
                    <a:ext uri="{9D8B030D-6E8A-4147-A177-3AD203B41FA5}">
                      <a16:colId xmlns:a16="http://schemas.microsoft.com/office/drawing/2014/main" val="20000"/>
                    </a:ext>
                  </a:extLst>
                </a:gridCol>
                <a:gridCol w="2298075">
                  <a:extLst>
                    <a:ext uri="{9D8B030D-6E8A-4147-A177-3AD203B41FA5}">
                      <a16:colId xmlns:a16="http://schemas.microsoft.com/office/drawing/2014/main" val="20001"/>
                    </a:ext>
                  </a:extLst>
                </a:gridCol>
                <a:gridCol w="2298075">
                  <a:extLst>
                    <a:ext uri="{9D8B030D-6E8A-4147-A177-3AD203B41FA5}">
                      <a16:colId xmlns:a16="http://schemas.microsoft.com/office/drawing/2014/main" val="20002"/>
                    </a:ext>
                  </a:extLst>
                </a:gridCol>
              </a:tblGrid>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Planet</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992D"/>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Population</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ECF48"/>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Species</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Zeelo</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5020</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Zoltans</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Merinoa</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380</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Murphies</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Cardboard Box</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2</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Hambones</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40857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t>
                      </a: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700" u="none" strike="noStrike" cap="none">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06825">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Asteroid 9</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043461"/>
                          </a:solidFill>
                          <a:latin typeface="Roboto"/>
                          <a:ea typeface="Roboto"/>
                          <a:cs typeface="Roboto"/>
                          <a:sym typeface="Roboto"/>
                        </a:rPr>
                        <a:t>95</a:t>
                      </a:r>
                      <a:endParaRPr sz="1100">
                        <a:solidFill>
                          <a:srgbClr val="043461"/>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tc>
                  <a:txBody>
                    <a:bodyPr/>
                    <a:lstStyle/>
                    <a:p>
                      <a:pPr marL="0" marR="0" lvl="0" indent="0" algn="l" rtl="0">
                        <a:spcBef>
                          <a:spcPts val="0"/>
                        </a:spcBef>
                        <a:spcAft>
                          <a:spcPts val="0"/>
                        </a:spcAft>
                        <a:buNone/>
                      </a:pPr>
                      <a:r>
                        <a:rPr lang="en" sz="1700" u="none" strike="noStrike" cap="none">
                          <a:solidFill>
                            <a:srgbClr val="FFFFFF"/>
                          </a:solidFill>
                          <a:latin typeface="Roboto"/>
                          <a:ea typeface="Roboto"/>
                          <a:cs typeface="Roboto"/>
                          <a:sym typeface="Roboto"/>
                        </a:rPr>
                        <a:t>Asterisks</a:t>
                      </a:r>
                      <a:endParaRPr sz="1100">
                        <a:solidFill>
                          <a:srgbClr val="FFFFFF"/>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5"/>
                  </a:ext>
                </a:extLst>
              </a:tr>
            </a:tbl>
          </a:graphicData>
        </a:graphic>
      </p:graphicFrame>
      <p:sp>
        <p:nvSpPr>
          <p:cNvPr id="1322" name="Google Shape;1322;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3" name="Google Shape;1323;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Look It Up with Lookups</a:t>
            </a:r>
            <a:endParaRPr/>
          </a:p>
        </p:txBody>
      </p:sp>
      <p:grpSp>
        <p:nvGrpSpPr>
          <p:cNvPr id="1324" name="Google Shape;1324;p115"/>
          <p:cNvGrpSpPr/>
          <p:nvPr/>
        </p:nvGrpSpPr>
        <p:grpSpPr>
          <a:xfrm>
            <a:off x="374086" y="658797"/>
            <a:ext cx="969876" cy="1032344"/>
            <a:chOff x="374077" y="658776"/>
            <a:chExt cx="1268973" cy="1350705"/>
          </a:xfrm>
        </p:grpSpPr>
        <p:pic>
          <p:nvPicPr>
            <p:cNvPr id="1325" name="Google Shape;1325;p115"/>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1326" name="Google Shape;1326;p115"/>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1327" name="Google Shape;1327;p115"/>
          <p:cNvSpPr txBox="1"/>
          <p:nvPr/>
        </p:nvSpPr>
        <p:spPr>
          <a:xfrm>
            <a:off x="1384325" y="811325"/>
            <a:ext cx="73944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marL="0" lvl="0" indent="0" algn="l" rtl="0">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grpSp>
        <p:nvGrpSpPr>
          <p:cNvPr id="1328" name="Google Shape;1328;p115"/>
          <p:cNvGrpSpPr/>
          <p:nvPr/>
        </p:nvGrpSpPr>
        <p:grpSpPr>
          <a:xfrm>
            <a:off x="7067069" y="3250469"/>
            <a:ext cx="810900" cy="771235"/>
            <a:chOff x="462153" y="3493260"/>
            <a:chExt cx="1081200" cy="1028313"/>
          </a:xfrm>
        </p:grpSpPr>
        <p:pic>
          <p:nvPicPr>
            <p:cNvPr id="1329" name="Google Shape;1329;p115"/>
            <p:cNvPicPr preferRelativeResize="0"/>
            <p:nvPr/>
          </p:nvPicPr>
          <p:blipFill rotWithShape="1">
            <a:blip r:embed="rId4">
              <a:alphaModFix/>
            </a:blip>
            <a:srcRect/>
            <a:stretch/>
          </p:blipFill>
          <p:spPr>
            <a:xfrm>
              <a:off x="540564" y="3569681"/>
              <a:ext cx="924300" cy="951892"/>
            </a:xfrm>
            <a:prstGeom prst="rect">
              <a:avLst/>
            </a:prstGeom>
            <a:noFill/>
            <a:ln>
              <a:noFill/>
            </a:ln>
            <a:effectLst>
              <a:outerShdw blurRad="304800" dist="12700" dir="5400000" sx="66000" sy="66000" algn="ctr" rotWithShape="0">
                <a:srgbClr val="000000">
                  <a:alpha val="49800"/>
                </a:srgbClr>
              </a:outerShdw>
            </a:effectLst>
          </p:spPr>
        </p:pic>
        <p:sp>
          <p:nvSpPr>
            <p:cNvPr id="1330" name="Google Shape;1330;p115"/>
            <p:cNvSpPr txBox="1"/>
            <p:nvPr/>
          </p:nvSpPr>
          <p:spPr>
            <a:xfrm>
              <a:off x="462153" y="3493260"/>
              <a:ext cx="1081200" cy="8661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3300"/>
                <a:buFont typeface="Courier"/>
                <a:buNone/>
              </a:pPr>
              <a:r>
                <a:rPr lang="en" sz="3300" b="0">
                  <a:solidFill>
                    <a:schemeClr val="lt1"/>
                  </a:solidFill>
                  <a:latin typeface="Courier"/>
                  <a:ea typeface="Courier"/>
                  <a:cs typeface="Courier"/>
                  <a:sym typeface="Courier"/>
                </a:rPr>
                <a:t>A</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Partner Activity: Product Pivot</a:t>
            </a:r>
            <a:endParaRPr/>
          </a:p>
        </p:txBody>
      </p:sp>
      <p:sp>
        <p:nvSpPr>
          <p:cNvPr id="1348" name="Google Shape;1348;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9" name="Google Shape;1349;p118"/>
          <p:cNvSpPr/>
          <p:nvPr/>
        </p:nvSpPr>
        <p:spPr>
          <a:xfrm>
            <a:off x="1362456" y="10716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Determine the "Product Price" of each row in the "Orders" sheet by using a </a:t>
            </a:r>
            <a:r>
              <a:rPr lang="en">
                <a:solidFill>
                  <a:srgbClr val="FFFFFF"/>
                </a:solidFill>
                <a:highlight>
                  <a:srgbClr val="000000"/>
                </a:highlight>
                <a:latin typeface="Inconsolata Medium"/>
                <a:ea typeface="Inconsolata Medium"/>
                <a:cs typeface="Inconsolata Medium"/>
                <a:sym typeface="Inconsolata Medium"/>
              </a:rPr>
              <a:t>VLOOKUP()</a:t>
            </a:r>
            <a:r>
              <a:rPr lang="en">
                <a:latin typeface="Roboto"/>
                <a:ea typeface="Roboto"/>
                <a:cs typeface="Roboto"/>
                <a:sym typeface="Roboto"/>
              </a:rPr>
              <a:t> that references each row's "Product ID"</a:t>
            </a:r>
            <a:endParaRPr>
              <a:latin typeface="Roboto"/>
              <a:ea typeface="Roboto"/>
              <a:cs typeface="Roboto"/>
              <a:sym typeface="Roboto"/>
            </a:endParaRPr>
          </a:p>
        </p:txBody>
      </p:sp>
      <p:sp>
        <p:nvSpPr>
          <p:cNvPr id="1350" name="Google Shape;1350;p118"/>
          <p:cNvSpPr/>
          <p:nvPr/>
        </p:nvSpPr>
        <p:spPr>
          <a:xfrm>
            <a:off x="1352550" y="26121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Determine the "Shipping Price" of each row in the "Orders" sheet by using a </a:t>
            </a:r>
            <a:r>
              <a:rPr lang="en">
                <a:solidFill>
                  <a:srgbClr val="FFFFFF"/>
                </a:solidFill>
                <a:highlight>
                  <a:schemeClr val="dk1"/>
                </a:highlight>
                <a:latin typeface="Inconsolata Medium"/>
                <a:ea typeface="Inconsolata Medium"/>
                <a:cs typeface="Inconsolata Medium"/>
                <a:sym typeface="Inconsolata Medium"/>
              </a:rPr>
              <a:t>VLOOKUP()</a:t>
            </a:r>
            <a:r>
              <a:rPr lang="en">
                <a:latin typeface="Roboto"/>
                <a:ea typeface="Roboto"/>
                <a:cs typeface="Roboto"/>
                <a:sym typeface="Roboto"/>
              </a:rPr>
              <a:t> that references each row's "Shipping Priority"</a:t>
            </a:r>
            <a:endParaRPr>
              <a:latin typeface="Roboto"/>
              <a:ea typeface="Roboto"/>
              <a:cs typeface="Roboto"/>
              <a:sym typeface="Roboto"/>
            </a:endParaRPr>
          </a:p>
        </p:txBody>
      </p:sp>
      <p:sp>
        <p:nvSpPr>
          <p:cNvPr id="1351" name="Google Shape;1351;p118"/>
          <p:cNvSpPr/>
          <p:nvPr/>
        </p:nvSpPr>
        <p:spPr>
          <a:xfrm>
            <a:off x="1352550" y="33786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Select all of the data on the "Orders" sheet and create a new pivot table that calculates the sum of both "Product Price" and "Shipping Price" for each "Order Number" and "Product ID"</a:t>
            </a:r>
            <a:endParaRPr>
              <a:latin typeface="Roboto"/>
              <a:ea typeface="Roboto"/>
              <a:cs typeface="Roboto"/>
              <a:sym typeface="Roboto"/>
            </a:endParaRPr>
          </a:p>
        </p:txBody>
      </p:sp>
      <p:sp>
        <p:nvSpPr>
          <p:cNvPr id="1352" name="Google Shape;1352;p118"/>
          <p:cNvSpPr/>
          <p:nvPr/>
        </p:nvSpPr>
        <p:spPr>
          <a:xfrm>
            <a:off x="450683" y="1129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353" name="Google Shape;1353;p118"/>
          <p:cNvSpPr/>
          <p:nvPr/>
        </p:nvSpPr>
        <p:spPr>
          <a:xfrm rot="10800000" flipH="1">
            <a:off x="450683" y="1407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354" name="Google Shape;1354;p118"/>
          <p:cNvSpPr/>
          <p:nvPr/>
        </p:nvSpPr>
        <p:spPr>
          <a:xfrm>
            <a:off x="450683" y="265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355" name="Google Shape;1355;p118"/>
          <p:cNvSpPr/>
          <p:nvPr/>
        </p:nvSpPr>
        <p:spPr>
          <a:xfrm rot="10800000" flipH="1">
            <a:off x="450683" y="293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356" name="Google Shape;1356;p118"/>
          <p:cNvSpPr/>
          <p:nvPr/>
        </p:nvSpPr>
        <p:spPr>
          <a:xfrm>
            <a:off x="450683" y="34446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357" name="Google Shape;1357;p118"/>
          <p:cNvSpPr/>
          <p:nvPr/>
        </p:nvSpPr>
        <p:spPr>
          <a:xfrm rot="10800000" flipH="1">
            <a:off x="450683" y="37232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358" name="Google Shape;1358;p118"/>
          <p:cNvSpPr txBox="1"/>
          <p:nvPr/>
        </p:nvSpPr>
        <p:spPr>
          <a:xfrm>
            <a:off x="2077950" y="1914288"/>
            <a:ext cx="4988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a:solidFill>
                  <a:schemeClr val="dk1"/>
                </a:solidFill>
                <a:latin typeface="Roboto"/>
                <a:ea typeface="Roboto"/>
                <a:cs typeface="Roboto"/>
                <a:sym typeface="Roboto"/>
              </a:rPr>
              <a:t>The "Product Price" of a row does not include shipping</a:t>
            </a:r>
            <a:endParaRPr/>
          </a:p>
        </p:txBody>
      </p:sp>
      <p:pic>
        <p:nvPicPr>
          <p:cNvPr id="1359" name="Google Shape;1359;p118"/>
          <p:cNvPicPr preferRelativeResize="0"/>
          <p:nvPr/>
        </p:nvPicPr>
        <p:blipFill>
          <a:blip r:embed="rId3">
            <a:alphaModFix/>
          </a:blip>
          <a:stretch>
            <a:fillRect/>
          </a:stretch>
        </p:blipFill>
        <p:spPr>
          <a:xfrm>
            <a:off x="1456650" y="1765687"/>
            <a:ext cx="621301" cy="621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917" name="Google Shape;917;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8" name="Google Shape;91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we reference a range or a set of ranges,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919" name="Google Shape;919;p72"/>
          <p:cNvGraphicFramePr/>
          <p:nvPr/>
        </p:nvGraphicFramePr>
        <p:xfrm>
          <a:off x="374075" y="21345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a:txBody>
                    <a:bodyPr/>
                    <a:lstStyle/>
                    <a:p>
                      <a:pPr marL="0" lvl="0" indent="0" algn="ctr" rtl="0">
                        <a:spcBef>
                          <a:spcPts val="0"/>
                        </a:spcBef>
                        <a:spcAft>
                          <a:spcPts val="0"/>
                        </a:spcAft>
                        <a:buNone/>
                      </a:pPr>
                      <a:r>
                        <a:rPr lang="en" sz="6000">
                          <a:solidFill>
                            <a:srgbClr val="F3F3F3"/>
                          </a:solidFill>
                          <a:latin typeface="Inconsolata"/>
                          <a:ea typeface="Inconsolata"/>
                          <a:cs typeface="Inconsolata"/>
                          <a:sym typeface="Inconsolata"/>
                        </a:rPr>
                        <a:t>=</a:t>
                      </a:r>
                      <a:endParaRPr sz="6000" i="1">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00FFFF"/>
                          </a:solidFill>
                          <a:latin typeface="Inconsolata"/>
                          <a:ea typeface="Inconsolata"/>
                          <a:cs typeface="Inconsolata"/>
                          <a:sym typeface="Inconsolata"/>
                        </a:rPr>
                        <a:t>AVG(</a:t>
                      </a:r>
                      <a:endParaRPr sz="60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FFFF00"/>
                          </a:solidFill>
                          <a:latin typeface="Inconsolata"/>
                          <a:ea typeface="Inconsolata"/>
                          <a:cs typeface="Inconsolata"/>
                          <a:sym typeface="Inconsolata"/>
                        </a:rPr>
                        <a:t>F4:F6</a:t>
                      </a:r>
                      <a:endParaRPr sz="6000">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Function</a:t>
                      </a:r>
                      <a:endParaRPr sz="1800">
                        <a:solidFill>
                          <a:srgbClr val="FF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Variable Arguments</a:t>
                      </a:r>
                      <a:endParaRPr sz="1800">
                        <a:solidFill>
                          <a:srgbClr val="FF408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latin typeface="Roboto"/>
                          <a:ea typeface="Roboto"/>
                          <a:cs typeface="Roboto"/>
                          <a:sym typeface="Roboto"/>
                        </a:rPr>
                        <a:t>Function</a:t>
                      </a:r>
                      <a:endParaRPr sz="1800">
                        <a:solidFill>
                          <a:srgbClr val="FFFF00"/>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925" name="Google Shape;925;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26" name="Google Shape;926;p73"/>
          <p:cNvGraphicFramePr/>
          <p:nvPr/>
        </p:nvGraphicFramePr>
        <p:xfrm>
          <a:off x="374075" y="24393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sz="3600" i="1">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pSp>
        <p:nvGrpSpPr>
          <p:cNvPr id="927" name="Google Shape;927;p73"/>
          <p:cNvGrpSpPr/>
          <p:nvPr/>
        </p:nvGrpSpPr>
        <p:grpSpPr>
          <a:xfrm>
            <a:off x="374086" y="658797"/>
            <a:ext cx="969876" cy="1032344"/>
            <a:chOff x="374077" y="658776"/>
            <a:chExt cx="1268973" cy="1350705"/>
          </a:xfrm>
        </p:grpSpPr>
        <p:pic>
          <p:nvPicPr>
            <p:cNvPr id="928" name="Google Shape;928;p73"/>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929" name="Google Shape;929;p73"/>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930" name="Google Shape;930;p73"/>
          <p:cNvSpPr txBox="1"/>
          <p:nvPr/>
        </p:nvSpPr>
        <p:spPr>
          <a:xfrm>
            <a:off x="1384325" y="811327"/>
            <a:ext cx="3471300" cy="11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latin typeface="Roboto"/>
                <a:ea typeface="Roboto"/>
                <a:cs typeface="Roboto"/>
                <a:sym typeface="Roboto"/>
              </a:rPr>
              <a:t>What about this example?</a:t>
            </a:r>
            <a:endParaRPr sz="18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936" name="Google Shape;936;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37" name="Google Shape;937;p74"/>
          <p:cNvGraphicFramePr/>
          <p:nvPr/>
        </p:nvGraphicFramePr>
        <p:xfrm>
          <a:off x="374075" y="24393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 SUM(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F4:F6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G4:G6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endParaRPr sz="3600" i="1">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pSp>
        <p:nvGrpSpPr>
          <p:cNvPr id="938" name="Google Shape;938;p74"/>
          <p:cNvGrpSpPr/>
          <p:nvPr/>
        </p:nvGrpSpPr>
        <p:grpSpPr>
          <a:xfrm>
            <a:off x="374086" y="658797"/>
            <a:ext cx="969876" cy="1032344"/>
            <a:chOff x="374077" y="658776"/>
            <a:chExt cx="1268973" cy="1350705"/>
          </a:xfrm>
        </p:grpSpPr>
        <p:pic>
          <p:nvPicPr>
            <p:cNvPr id="939" name="Google Shape;939;p74"/>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940" name="Google Shape;940;p74"/>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941" name="Google Shape;941;p74"/>
          <p:cNvSpPr txBox="1"/>
          <p:nvPr/>
        </p:nvSpPr>
        <p:spPr>
          <a:xfrm>
            <a:off x="1384325" y="811327"/>
            <a:ext cx="3471300" cy="11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latin typeface="Roboto"/>
                <a:ea typeface="Roboto"/>
                <a:cs typeface="Roboto"/>
                <a:sym typeface="Roboto"/>
              </a:rPr>
              <a:t>What about this example?</a:t>
            </a:r>
            <a:endParaRPr sz="18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grpSp>
        <p:nvGrpSpPr>
          <p:cNvPr id="942" name="Google Shape;942;p74"/>
          <p:cNvGrpSpPr/>
          <p:nvPr/>
        </p:nvGrpSpPr>
        <p:grpSpPr>
          <a:xfrm>
            <a:off x="4741332" y="579096"/>
            <a:ext cx="1051008" cy="1093391"/>
            <a:chOff x="5390225" y="663425"/>
            <a:chExt cx="1344000" cy="1398199"/>
          </a:xfrm>
        </p:grpSpPr>
        <p:pic>
          <p:nvPicPr>
            <p:cNvPr id="943" name="Google Shape;943;p74"/>
            <p:cNvPicPr preferRelativeResize="0"/>
            <p:nvPr/>
          </p:nvPicPr>
          <p:blipFill rotWithShape="1">
            <a:blip r:embed="rId4">
              <a:alphaModFix/>
            </a:blip>
            <a:srcRect/>
            <a:stretch/>
          </p:blipFill>
          <p:spPr>
            <a:xfrm>
              <a:off x="5480199" y="8628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944" name="Google Shape;944;p74"/>
            <p:cNvSpPr txBox="1"/>
            <p:nvPr/>
          </p:nvSpPr>
          <p:spPr>
            <a:xfrm>
              <a:off x="5390225" y="6634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945" name="Google Shape;945;p74"/>
          <p:cNvSpPr txBox="1"/>
          <p:nvPr/>
        </p:nvSpPr>
        <p:spPr>
          <a:xfrm>
            <a:off x="5792350" y="813825"/>
            <a:ext cx="31347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The </a:t>
            </a:r>
            <a:r>
              <a:rPr lang="en" sz="2000" b="1">
                <a:latin typeface="Roboto"/>
                <a:ea typeface="Roboto"/>
                <a:cs typeface="Roboto"/>
                <a:sym typeface="Roboto"/>
              </a:rPr>
              <a:t>AVG functions</a:t>
            </a:r>
            <a:r>
              <a:rPr lang="en" sz="2000">
                <a:latin typeface="Roboto"/>
                <a:ea typeface="Roboto"/>
                <a:cs typeface="Roboto"/>
                <a:sym typeface="Roboto"/>
              </a:rPr>
              <a:t> take the provided ranges as their arguments.</a:t>
            </a:r>
            <a:endParaRPr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Ooh…Coding! (Sort Of)</a:t>
            </a:r>
            <a:endParaRPr/>
          </a:p>
        </p:txBody>
      </p:sp>
      <p:sp>
        <p:nvSpPr>
          <p:cNvPr id="951" name="Google Shape;951;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52" name="Google Shape;952;p75"/>
          <p:cNvGraphicFramePr/>
          <p:nvPr/>
        </p:nvGraphicFramePr>
        <p:xfrm>
          <a:off x="374075" y="2439338"/>
          <a:ext cx="8233700" cy="1710425"/>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00FFFF"/>
                          </a:solidFill>
                          <a:latin typeface="Inconsolata"/>
                          <a:ea typeface="Inconsolata"/>
                          <a:cs typeface="Inconsolata"/>
                          <a:sym typeface="Inconsolata"/>
                        </a:rPr>
                        <a:t>= SUM(</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AVG(F4:F6)</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AVG(G4:G6</a:t>
                      </a:r>
                      <a:r>
                        <a:rPr lang="en" sz="3600">
                          <a:solidFill>
                            <a:schemeClr val="accent6"/>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t>
                      </a:r>
                      <a:endParaRPr sz="3600" i="1">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pSp>
        <p:nvGrpSpPr>
          <p:cNvPr id="953" name="Google Shape;953;p75"/>
          <p:cNvGrpSpPr/>
          <p:nvPr/>
        </p:nvGrpSpPr>
        <p:grpSpPr>
          <a:xfrm>
            <a:off x="374086" y="658797"/>
            <a:ext cx="969876" cy="1032344"/>
            <a:chOff x="374077" y="658776"/>
            <a:chExt cx="1268973" cy="1350705"/>
          </a:xfrm>
        </p:grpSpPr>
        <p:pic>
          <p:nvPicPr>
            <p:cNvPr id="954" name="Google Shape;954;p75"/>
            <p:cNvPicPr preferRelativeResize="0"/>
            <p:nvPr/>
          </p:nvPicPr>
          <p:blipFill rotWithShape="1">
            <a:blip r:embed="rId3">
              <a:alphaModFix/>
            </a:blip>
            <a:srcRect/>
            <a:stretch/>
          </p:blipFill>
          <p:spPr>
            <a:xfrm>
              <a:off x="374078" y="821900"/>
              <a:ext cx="1268972" cy="1187580"/>
            </a:xfrm>
            <a:prstGeom prst="rect">
              <a:avLst/>
            </a:prstGeom>
            <a:noFill/>
            <a:ln>
              <a:noFill/>
            </a:ln>
            <a:effectLst>
              <a:outerShdw blurRad="304800" dist="12700" dir="5400000" sx="66000" sy="66000" algn="ctr" rotWithShape="0">
                <a:srgbClr val="000000">
                  <a:alpha val="49800"/>
                </a:srgbClr>
              </a:outerShdw>
            </a:effectLst>
          </p:spPr>
        </p:pic>
        <p:sp>
          <p:nvSpPr>
            <p:cNvPr id="955" name="Google Shape;955;p75"/>
            <p:cNvSpPr txBox="1"/>
            <p:nvPr/>
          </p:nvSpPr>
          <p:spPr>
            <a:xfrm>
              <a:off x="374077" y="658776"/>
              <a:ext cx="1214100" cy="1032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b="0" i="0" u="none" strike="noStrike" cap="none">
                  <a:solidFill>
                    <a:schemeClr val="dk1"/>
                  </a:solidFill>
                  <a:latin typeface="Courier"/>
                  <a:ea typeface="Courier"/>
                  <a:cs typeface="Courier"/>
                  <a:sym typeface="Courier"/>
                </a:rPr>
                <a:t>Q</a:t>
              </a:r>
              <a:endParaRPr sz="4800"/>
            </a:p>
          </p:txBody>
        </p:sp>
      </p:grpSp>
      <p:sp>
        <p:nvSpPr>
          <p:cNvPr id="956" name="Google Shape;956;p75"/>
          <p:cNvSpPr txBox="1"/>
          <p:nvPr/>
        </p:nvSpPr>
        <p:spPr>
          <a:xfrm>
            <a:off x="1384325" y="811327"/>
            <a:ext cx="3471300" cy="11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latin typeface="Roboto"/>
                <a:ea typeface="Roboto"/>
                <a:cs typeface="Roboto"/>
                <a:sym typeface="Roboto"/>
              </a:rPr>
              <a:t>What about this example?</a:t>
            </a:r>
            <a:endParaRPr sz="18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grpSp>
        <p:nvGrpSpPr>
          <p:cNvPr id="957" name="Google Shape;957;p75"/>
          <p:cNvGrpSpPr/>
          <p:nvPr/>
        </p:nvGrpSpPr>
        <p:grpSpPr>
          <a:xfrm>
            <a:off x="4741332" y="579096"/>
            <a:ext cx="1051008" cy="1093391"/>
            <a:chOff x="5390225" y="663425"/>
            <a:chExt cx="1344000" cy="1398199"/>
          </a:xfrm>
        </p:grpSpPr>
        <p:pic>
          <p:nvPicPr>
            <p:cNvPr id="958" name="Google Shape;958;p75"/>
            <p:cNvPicPr preferRelativeResize="0"/>
            <p:nvPr/>
          </p:nvPicPr>
          <p:blipFill rotWithShape="1">
            <a:blip r:embed="rId4">
              <a:alphaModFix/>
            </a:blip>
            <a:srcRect/>
            <a:stretch/>
          </p:blipFill>
          <p:spPr>
            <a:xfrm>
              <a:off x="5480199" y="862824"/>
              <a:ext cx="1164057" cy="1198799"/>
            </a:xfrm>
            <a:prstGeom prst="rect">
              <a:avLst/>
            </a:prstGeom>
            <a:noFill/>
            <a:ln>
              <a:noFill/>
            </a:ln>
            <a:effectLst>
              <a:outerShdw blurRad="304800" dist="12700" dir="5400000" sx="66000" sy="66000" algn="ctr" rotWithShape="0">
                <a:srgbClr val="000000">
                  <a:alpha val="49800"/>
                </a:srgbClr>
              </a:outerShdw>
            </a:effectLst>
          </p:spPr>
        </p:pic>
        <p:sp>
          <p:nvSpPr>
            <p:cNvPr id="959" name="Google Shape;959;p75"/>
            <p:cNvSpPr txBox="1"/>
            <p:nvPr/>
          </p:nvSpPr>
          <p:spPr>
            <a:xfrm>
              <a:off x="5390225" y="663425"/>
              <a:ext cx="1344000" cy="1198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960" name="Google Shape;960;p75"/>
          <p:cNvSpPr txBox="1"/>
          <p:nvPr/>
        </p:nvSpPr>
        <p:spPr>
          <a:xfrm>
            <a:off x="5792350" y="813825"/>
            <a:ext cx="33639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This is a</a:t>
            </a:r>
            <a:r>
              <a:rPr lang="en" sz="2000" b="1">
                <a:latin typeface="Roboto"/>
                <a:ea typeface="Roboto"/>
                <a:cs typeface="Roboto"/>
                <a:sym typeface="Roboto"/>
              </a:rPr>
              <a:t> nested function</a:t>
            </a:r>
            <a:r>
              <a:rPr lang="en" sz="2000">
                <a:latin typeface="Roboto"/>
                <a:ea typeface="Roboto"/>
                <a:cs typeface="Roboto"/>
                <a:sym typeface="Roboto"/>
              </a:rPr>
              <a:t>. We’ll be doing plenty </a:t>
            </a:r>
            <a:br>
              <a:rPr lang="en" sz="2000">
                <a:latin typeface="Roboto"/>
                <a:ea typeface="Roboto"/>
                <a:cs typeface="Roboto"/>
                <a:sym typeface="Roboto"/>
              </a:rPr>
            </a:br>
            <a:r>
              <a:rPr lang="en" sz="2000">
                <a:latin typeface="Roboto"/>
                <a:ea typeface="Roboto"/>
                <a:cs typeface="Roboto"/>
                <a:sym typeface="Roboto"/>
              </a:rPr>
              <a:t>of complex nests in </a:t>
            </a:r>
            <a:br>
              <a:rPr lang="en" sz="2000">
                <a:latin typeface="Roboto"/>
                <a:ea typeface="Roboto"/>
                <a:cs typeface="Roboto"/>
                <a:sym typeface="Roboto"/>
              </a:rPr>
            </a:br>
            <a:r>
              <a:rPr lang="en" sz="2000">
                <a:latin typeface="Roboto"/>
                <a:ea typeface="Roboto"/>
                <a:cs typeface="Roboto"/>
                <a:sym typeface="Roboto"/>
              </a:rPr>
              <a:t>this class.</a:t>
            </a:r>
            <a:endParaRPr sz="2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Can Code Too!</a:t>
            </a:r>
            <a:endParaRPr/>
          </a:p>
        </p:txBody>
      </p:sp>
      <p:sp>
        <p:nvSpPr>
          <p:cNvPr id="966" name="Google Shape;966;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a Python snippet from the last class. </a:t>
            </a:r>
            <a:endParaRPr/>
          </a:p>
        </p:txBody>
      </p:sp>
      <p:sp>
        <p:nvSpPr>
          <p:cNvPr id="967" name="Google Shape;967;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68" name="Google Shape;968;p76"/>
          <p:cNvGraphicFramePr/>
          <p:nvPr/>
        </p:nvGraphicFramePr>
        <p:xfrm>
          <a:off x="363463" y="3032438"/>
          <a:ext cx="8233700" cy="1184250"/>
        </p:xfrm>
        <a:graphic>
          <a:graphicData uri="http://schemas.openxmlformats.org/drawingml/2006/table">
            <a:tbl>
              <a:tblPr>
                <a:noFill/>
                <a:tableStyleId>{DA5C8239-A7B7-46BD-9B3D-82187403F7EC}</a:tableStyleId>
              </a:tblPr>
              <a:tblGrid>
                <a:gridCol w="1180000">
                  <a:extLst>
                    <a:ext uri="{9D8B030D-6E8A-4147-A177-3AD203B41FA5}">
                      <a16:colId xmlns:a16="http://schemas.microsoft.com/office/drawing/2014/main" val="20000"/>
                    </a:ext>
                  </a:extLst>
                </a:gridCol>
                <a:gridCol w="2227750">
                  <a:extLst>
                    <a:ext uri="{9D8B030D-6E8A-4147-A177-3AD203B41FA5}">
                      <a16:colId xmlns:a16="http://schemas.microsoft.com/office/drawing/2014/main" val="20001"/>
                    </a:ext>
                  </a:extLst>
                </a:gridCol>
                <a:gridCol w="3381350">
                  <a:extLst>
                    <a:ext uri="{9D8B030D-6E8A-4147-A177-3AD203B41FA5}">
                      <a16:colId xmlns:a16="http://schemas.microsoft.com/office/drawing/2014/main" val="20002"/>
                    </a:ext>
                  </a:extLst>
                </a:gridCol>
                <a:gridCol w="1444600">
                  <a:extLst>
                    <a:ext uri="{9D8B030D-6E8A-4147-A177-3AD203B41FA5}">
                      <a16:colId xmlns:a16="http://schemas.microsoft.com/office/drawing/2014/main" val="20003"/>
                    </a:ext>
                  </a:extLst>
                </a:gridCol>
              </a:tblGrid>
              <a:tr h="1184250">
                <a:tc gridSpan="4">
                  <a:txBody>
                    <a:bodyPr/>
                    <a:lstStyle/>
                    <a:p>
                      <a:pPr marL="0" lvl="0" indent="0" algn="l" rtl="0">
                        <a:spcBef>
                          <a:spcPts val="0"/>
                        </a:spcBef>
                        <a:spcAft>
                          <a:spcPts val="0"/>
                        </a:spcAft>
                        <a:buClr>
                          <a:schemeClr val="dk1"/>
                        </a:buClr>
                        <a:buSzPts val="1100"/>
                        <a:buFont typeface="Arial"/>
                        <a:buNone/>
                      </a:pPr>
                      <a:r>
                        <a:rPr lang="en" sz="2100">
                          <a:solidFill>
                            <a:srgbClr val="FFFFFF"/>
                          </a:solidFill>
                          <a:latin typeface="Inconsolata"/>
                          <a:ea typeface="Inconsolata"/>
                          <a:cs typeface="Inconsolata"/>
                          <a:sym typeface="Inconsolata"/>
                        </a:rPr>
                        <a:t>requests.get(target_url_italian,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2100">
                          <a:solidFill>
                            <a:srgbClr val="FFFFFF"/>
                          </a:solidFill>
                          <a:latin typeface="Inconsolata"/>
                          <a:ea typeface="Inconsolata"/>
                          <a:cs typeface="Inconsolata"/>
                          <a:sym typeface="Inconsolata"/>
                        </a:rPr>
                        <a:t>requests.get(target_url_mexican,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pic>
        <p:nvPicPr>
          <p:cNvPr id="969" name="Google Shape;969;p76"/>
          <p:cNvPicPr preferRelativeResize="0"/>
          <p:nvPr/>
        </p:nvPicPr>
        <p:blipFill>
          <a:blip r:embed="rId3">
            <a:alphaModFix/>
          </a:blip>
          <a:stretch>
            <a:fillRect/>
          </a:stretch>
        </p:blipFill>
        <p:spPr>
          <a:xfrm>
            <a:off x="3473799" y="1183050"/>
            <a:ext cx="1764375" cy="170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Can Code Too!</a:t>
            </a:r>
            <a:endParaRPr/>
          </a:p>
        </p:txBody>
      </p:sp>
      <p:sp>
        <p:nvSpPr>
          <p:cNvPr id="975" name="Google Shape;975;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Syntax and capabilities may differ across technologies and platforms, but fundamental concepts remain the same.</a:t>
            </a:r>
            <a:endParaRPr/>
          </a:p>
        </p:txBody>
      </p:sp>
      <p:sp>
        <p:nvSpPr>
          <p:cNvPr id="976" name="Google Shape;976;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77" name="Google Shape;977;p77"/>
          <p:cNvGraphicFramePr/>
          <p:nvPr/>
        </p:nvGraphicFramePr>
        <p:xfrm>
          <a:off x="396925" y="2386575"/>
          <a:ext cx="8149050" cy="1184250"/>
        </p:xfrm>
        <a:graphic>
          <a:graphicData uri="http://schemas.openxmlformats.org/drawingml/2006/table">
            <a:tbl>
              <a:tblPr>
                <a:noFill/>
                <a:tableStyleId>{DA5C8239-A7B7-46BD-9B3D-82187403F7EC}</a:tableStyleId>
              </a:tblPr>
              <a:tblGrid>
                <a:gridCol w="1496800">
                  <a:extLst>
                    <a:ext uri="{9D8B030D-6E8A-4147-A177-3AD203B41FA5}">
                      <a16:colId xmlns:a16="http://schemas.microsoft.com/office/drawing/2014/main" val="20000"/>
                    </a:ext>
                  </a:extLst>
                </a:gridCol>
                <a:gridCol w="751600">
                  <a:extLst>
                    <a:ext uri="{9D8B030D-6E8A-4147-A177-3AD203B41FA5}">
                      <a16:colId xmlns:a16="http://schemas.microsoft.com/office/drawing/2014/main" val="20001"/>
                    </a:ext>
                  </a:extLst>
                </a:gridCol>
                <a:gridCol w="4490875">
                  <a:extLst>
                    <a:ext uri="{9D8B030D-6E8A-4147-A177-3AD203B41FA5}">
                      <a16:colId xmlns:a16="http://schemas.microsoft.com/office/drawing/2014/main" val="20002"/>
                    </a:ext>
                  </a:extLst>
                </a:gridCol>
                <a:gridCol w="912275">
                  <a:extLst>
                    <a:ext uri="{9D8B030D-6E8A-4147-A177-3AD203B41FA5}">
                      <a16:colId xmlns:a16="http://schemas.microsoft.com/office/drawing/2014/main" val="20003"/>
                    </a:ext>
                  </a:extLst>
                </a:gridCol>
                <a:gridCol w="497500">
                  <a:extLst>
                    <a:ext uri="{9D8B030D-6E8A-4147-A177-3AD203B41FA5}">
                      <a16:colId xmlns:a16="http://schemas.microsoft.com/office/drawing/2014/main" val="20004"/>
                    </a:ext>
                  </a:extLst>
                </a:gridCol>
              </a:tblGrid>
              <a:tr h="1184250">
                <a:tc>
                  <a:txBody>
                    <a:bodyPr/>
                    <a:lstStyle/>
                    <a:p>
                      <a:pPr marL="0" lvl="0" indent="0" algn="l" rtl="0">
                        <a:spcBef>
                          <a:spcPts val="0"/>
                        </a:spcBef>
                        <a:spcAft>
                          <a:spcPts val="0"/>
                        </a:spcAft>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target_url_italian,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marL="0" lvl="0" indent="0" algn="l" rtl="0">
                        <a:spcBef>
                          <a:spcPts val="0"/>
                        </a:spcBef>
                        <a:spcAft>
                          <a:spcPts val="0"/>
                        </a:spcAft>
                        <a:buClr>
                          <a:srgbClr val="000000"/>
                        </a:buClr>
                        <a:buSzPts val="1100"/>
                        <a:buFont typeface="Arial"/>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target_url_mexican,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bl>
          </a:graphicData>
        </a:graphic>
      </p:graphicFrame>
      <p:sp>
        <p:nvSpPr>
          <p:cNvPr id="978" name="Google Shape;978;p77"/>
          <p:cNvSpPr/>
          <p:nvPr/>
        </p:nvSpPr>
        <p:spPr>
          <a:xfrm rot="5400000">
            <a:off x="5016850" y="2055575"/>
            <a:ext cx="794700" cy="4401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txBox="1"/>
          <p:nvPr/>
        </p:nvSpPr>
        <p:spPr>
          <a:xfrm>
            <a:off x="4014625" y="1513475"/>
            <a:ext cx="1586700" cy="36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latin typeface="Roboto"/>
                <a:ea typeface="Roboto"/>
                <a:cs typeface="Roboto"/>
                <a:sym typeface="Roboto"/>
              </a:rPr>
              <a:t>Arguments</a:t>
            </a:r>
            <a:endParaRPr sz="1800" b="1">
              <a:latin typeface="Roboto"/>
              <a:ea typeface="Roboto"/>
              <a:cs typeface="Roboto"/>
              <a:sym typeface="Roboto"/>
            </a:endParaRPr>
          </a:p>
        </p:txBody>
      </p:sp>
      <p:sp>
        <p:nvSpPr>
          <p:cNvPr id="980" name="Google Shape;980;p77"/>
          <p:cNvSpPr/>
          <p:nvPr/>
        </p:nvSpPr>
        <p:spPr>
          <a:xfrm rot="5400000">
            <a:off x="1790200" y="2055575"/>
            <a:ext cx="794700" cy="440100"/>
          </a:xfrm>
          <a:prstGeom prst="rightArrow">
            <a:avLst>
              <a:gd name="adj1" fmla="val 50000"/>
              <a:gd name="adj2"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txBox="1"/>
          <p:nvPr/>
        </p:nvSpPr>
        <p:spPr>
          <a:xfrm>
            <a:off x="815950" y="1531275"/>
            <a:ext cx="1586700" cy="36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latin typeface="Roboto"/>
                <a:ea typeface="Roboto"/>
                <a:cs typeface="Roboto"/>
                <a:sym typeface="Roboto"/>
              </a:rPr>
              <a:t>Function</a:t>
            </a:r>
            <a:endParaRPr sz="1800" b="1">
              <a:latin typeface="Roboto"/>
              <a:ea typeface="Roboto"/>
              <a:cs typeface="Roboto"/>
              <a:sym typeface="Roboto"/>
            </a:endParaRPr>
          </a:p>
        </p:txBody>
      </p:sp>
      <p:sp>
        <p:nvSpPr>
          <p:cNvPr id="982" name="Google Shape;982;p77"/>
          <p:cNvSpPr/>
          <p:nvPr/>
        </p:nvSpPr>
        <p:spPr>
          <a:xfrm rot="5400000" flipH="1">
            <a:off x="7159600" y="3486525"/>
            <a:ext cx="794700" cy="440100"/>
          </a:xfrm>
          <a:prstGeom prst="rightArrow">
            <a:avLst>
              <a:gd name="adj1" fmla="val 50000"/>
              <a:gd name="adj2"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txBox="1"/>
          <p:nvPr/>
        </p:nvSpPr>
        <p:spPr>
          <a:xfrm>
            <a:off x="5194150" y="4061338"/>
            <a:ext cx="2580000" cy="36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800" b="1">
                <a:latin typeface="Roboto"/>
                <a:ea typeface="Roboto"/>
                <a:cs typeface="Roboto"/>
                <a:sym typeface="Roboto"/>
              </a:rPr>
              <a:t>Another Function </a:t>
            </a:r>
            <a:endParaRPr sz="1800" b="1">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sz="1800">
                <a:latin typeface="Roboto"/>
                <a:ea typeface="Roboto"/>
                <a:cs typeface="Roboto"/>
                <a:sym typeface="Roboto"/>
              </a:rPr>
              <a:t>(Chained)</a:t>
            </a:r>
            <a:endParaRPr sz="1800">
              <a:latin typeface="Roboto"/>
              <a:ea typeface="Roboto"/>
              <a:cs typeface="Roboto"/>
              <a:sym typeface="Roboto"/>
            </a:endParaRPr>
          </a:p>
          <a:p>
            <a:pPr marL="0" lvl="0" indent="0" algn="r" rtl="0">
              <a:spcBef>
                <a:spcPts val="0"/>
              </a:spcBef>
              <a:spcAft>
                <a:spcPts val="0"/>
              </a:spcAft>
              <a:buNone/>
            </a:pPr>
            <a:endParaRPr sz="1800"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There are multiple ways to select data in a formula</a:t>
            </a:r>
            <a:endParaRPr/>
          </a:p>
        </p:txBody>
      </p:sp>
      <p:sp>
        <p:nvSpPr>
          <p:cNvPr id="1000" name="Google Shape;1000;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Most of us learned to select a range of cells to input into a function</a:t>
            </a:r>
            <a:endParaRPr/>
          </a:p>
        </p:txBody>
      </p:sp>
      <p:sp>
        <p:nvSpPr>
          <p:cNvPr id="1001" name="Google Shape;1001;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2" name="Google Shape;1002;p8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graphicFrame>
        <p:nvGraphicFramePr>
          <p:cNvPr id="1003" name="Google Shape;1003;p80"/>
          <p:cNvGraphicFramePr/>
          <p:nvPr/>
        </p:nvGraphicFramePr>
        <p:xfrm>
          <a:off x="1606338" y="2341063"/>
          <a:ext cx="5931325" cy="1710425"/>
        </p:xfrm>
        <a:graphic>
          <a:graphicData uri="http://schemas.openxmlformats.org/drawingml/2006/table">
            <a:tbl>
              <a:tblPr>
                <a:noFill/>
                <a:tableStyleId>{DA5C8239-A7B7-46BD-9B3D-82187403F7EC}</a:tableStyleId>
              </a:tblPr>
              <a:tblGrid>
                <a:gridCol w="850050">
                  <a:extLst>
                    <a:ext uri="{9D8B030D-6E8A-4147-A177-3AD203B41FA5}">
                      <a16:colId xmlns:a16="http://schemas.microsoft.com/office/drawing/2014/main" val="20000"/>
                    </a:ext>
                  </a:extLst>
                </a:gridCol>
                <a:gridCol w="1604800">
                  <a:extLst>
                    <a:ext uri="{9D8B030D-6E8A-4147-A177-3AD203B41FA5}">
                      <a16:colId xmlns:a16="http://schemas.microsoft.com/office/drawing/2014/main" val="20001"/>
                    </a:ext>
                  </a:extLst>
                </a:gridCol>
                <a:gridCol w="2435825">
                  <a:extLst>
                    <a:ext uri="{9D8B030D-6E8A-4147-A177-3AD203B41FA5}">
                      <a16:colId xmlns:a16="http://schemas.microsoft.com/office/drawing/2014/main" val="20002"/>
                    </a:ext>
                  </a:extLst>
                </a:gridCol>
                <a:gridCol w="1040650">
                  <a:extLst>
                    <a:ext uri="{9D8B030D-6E8A-4147-A177-3AD203B41FA5}">
                      <a16:colId xmlns:a16="http://schemas.microsoft.com/office/drawing/2014/main" val="20003"/>
                    </a:ext>
                  </a:extLst>
                </a:gridCol>
              </a:tblGrid>
              <a:tr h="1184250">
                <a:tc gridSpan="4">
                  <a:txBody>
                    <a:bodyPr/>
                    <a:lstStyle/>
                    <a:p>
                      <a:pPr marL="0" lvl="0" indent="0" algn="ctr" rtl="0">
                        <a:spcBef>
                          <a:spcPts val="0"/>
                        </a:spcBef>
                        <a:spcAft>
                          <a:spcPts val="0"/>
                        </a:spcAft>
                        <a:buNone/>
                      </a:pP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sz="3600" i="1">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175">
                <a:tc>
                  <a:txBody>
                    <a:bodyPr/>
                    <a:lstStyle/>
                    <a:p>
                      <a:pPr marL="0" lvl="0" indent="0" algn="ctr" rtl="0">
                        <a:spcBef>
                          <a:spcPts val="0"/>
                        </a:spcBef>
                        <a:spcAft>
                          <a:spcPts val="0"/>
                        </a:spcAft>
                        <a:buNone/>
                      </a:pPr>
                      <a:endParaRPr sz="1800" i="1">
                        <a:solidFill>
                          <a:srgbClr val="00FFFF"/>
                        </a:solidFill>
                        <a:latin typeface="Roboto"/>
                        <a:ea typeface="Roboto"/>
                        <a:cs typeface="Roboto"/>
                        <a:sym typeface="Roboto"/>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1308</Words>
  <Application>Microsoft Office PowerPoint</Application>
  <PresentationFormat>On-screen Show (16:9)</PresentationFormat>
  <Paragraphs>244</Paragraphs>
  <Slides>28</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Arial</vt:lpstr>
      <vt:lpstr>Calibri</vt:lpstr>
      <vt:lpstr>Caveat</vt:lpstr>
      <vt:lpstr>Courier</vt:lpstr>
      <vt:lpstr>Inconsolata</vt:lpstr>
      <vt:lpstr>Inconsolata Medium</vt:lpstr>
      <vt:lpstr>Oswald</vt:lpstr>
      <vt:lpstr>Oswald Light</vt:lpstr>
      <vt:lpstr>Oswald Medium</vt:lpstr>
      <vt:lpstr>Roboto</vt:lpstr>
      <vt:lpstr>Roboto Light</vt:lpstr>
      <vt:lpstr>Roboto Medium</vt:lpstr>
      <vt:lpstr>Roboto Thin</vt:lpstr>
      <vt:lpstr>Simple Light</vt:lpstr>
      <vt:lpstr>Formulas</vt:lpstr>
      <vt:lpstr>Ooh…Coding! (Sort Of)</vt:lpstr>
      <vt:lpstr>Ooh…Coding! (Sort Of)</vt:lpstr>
      <vt:lpstr>Ooh…Coding! (Sort Of)</vt:lpstr>
      <vt:lpstr>Ooh…Coding! (Sort Of)</vt:lpstr>
      <vt:lpstr>Ooh…Coding! (Sort Of)</vt:lpstr>
      <vt:lpstr>You Can Code Too!</vt:lpstr>
      <vt:lpstr>You Can Code Too!</vt:lpstr>
      <vt:lpstr>There are multiple ways to select data in a formula</vt:lpstr>
      <vt:lpstr>There are multiple ways to select data in a formula</vt:lpstr>
      <vt:lpstr>Conditionals: If This, Then That</vt:lpstr>
      <vt:lpstr>Conditionals: If This, Then That </vt:lpstr>
      <vt:lpstr>But what if we want to  combine conditions?</vt:lpstr>
      <vt:lpstr>PowerPoint Presentation</vt:lpstr>
      <vt:lpstr>Ooh…Coding! (Sort Of)</vt:lpstr>
      <vt:lpstr>Conditionals: If This, Then That</vt:lpstr>
      <vt:lpstr>What are “measures of central tendency”?</vt:lpstr>
      <vt:lpstr>PowerPoint Presentation</vt:lpstr>
      <vt:lpstr>Central Tendency</vt:lpstr>
      <vt:lpstr>Formatting in Excel falls into two categories </vt:lpstr>
      <vt:lpstr>Get Pivot With It</vt:lpstr>
      <vt:lpstr>Get Pivot With It</vt:lpstr>
      <vt:lpstr>Word to the Wise: Keep It Flat!  </vt:lpstr>
      <vt:lpstr>Look It Up with Lookups</vt:lpstr>
      <vt:lpstr>Look It Up with Lookups</vt:lpstr>
      <vt:lpstr>Look It Up with Lookups</vt:lpstr>
      <vt:lpstr>Look It Up with Lookups</vt:lpstr>
      <vt:lpstr>Partner Activity: Product Pivot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Formulas</dc:title>
  <cp:lastModifiedBy>tuncay e. dogan</cp:lastModifiedBy>
  <cp:revision>1</cp:revision>
  <dcterms:modified xsi:type="dcterms:W3CDTF">2024-03-26T18:55:45Z</dcterms:modified>
</cp:coreProperties>
</file>